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0" r:id="rId4"/>
    <p:sldId id="258" r:id="rId5"/>
    <p:sldId id="266" r:id="rId6"/>
    <p:sldId id="267" r:id="rId7"/>
    <p:sldId id="268" r:id="rId8"/>
    <p:sldId id="261" r:id="rId9"/>
    <p:sldId id="263" r:id="rId10"/>
    <p:sldId id="264" r:id="rId11"/>
    <p:sldId id="272" r:id="rId12"/>
    <p:sldId id="310" r:id="rId13"/>
    <p:sldId id="312" r:id="rId14"/>
    <p:sldId id="262" r:id="rId15"/>
    <p:sldId id="309" r:id="rId16"/>
    <p:sldId id="274" r:id="rId17"/>
    <p:sldId id="280" r:id="rId18"/>
    <p:sldId id="313" r:id="rId19"/>
    <p:sldId id="273" r:id="rId20"/>
    <p:sldId id="293" r:id="rId21"/>
    <p:sldId id="294" r:id="rId22"/>
    <p:sldId id="297" r:id="rId23"/>
    <p:sldId id="277" r:id="rId24"/>
    <p:sldId id="307" r:id="rId25"/>
    <p:sldId id="308" r:id="rId26"/>
    <p:sldId id="318" r:id="rId27"/>
    <p:sldId id="315" r:id="rId28"/>
    <p:sldId id="319" r:id="rId29"/>
    <p:sldId id="317" r:id="rId30"/>
    <p:sldId id="31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0DC83-92AE-4286-AE1D-1A7C2E3F5326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E5FE8-0DF3-4F98-AFC8-2E74950E4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Biodiversity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Information, energy,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75B35-2157-492B-BBC6-4A158A75F0E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369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Species abundance distribution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75B35-2157-492B-BBC6-4A158A75F0E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1951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D837-63CA-8384-7154-CA431B960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9FF29-61DE-3142-D618-2BA4F4B9D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0F208-3A83-433C-8F60-A8FB757D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389A-1E51-D47A-170B-3B75753B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EADE5-77E8-E430-8652-21DC873C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4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2715-4B1E-6895-2A2A-4ED1122B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DC4BA-CC4A-F025-8112-BF39E89F9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3B39C-E976-0E02-8FC5-763D3C60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277A7-0076-548A-CD3A-29E96C62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5FE3B-202E-15C8-DAD5-BBA0CF5B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5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951B79-C06A-4AC8-FCED-8AA5DA407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B82A0-56B7-99F8-EAC5-6315FD60E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3E1C9-8A21-67FE-6454-F0CF3FB8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1AD9-24CA-B269-69B1-EB90C3E0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14006-0072-25B5-B04D-011BE2C7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9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ED8B-5DC2-E096-6AFF-E86B6502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E729F-443E-DEA4-C728-38F70AAA4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55ED7-1C8C-5F82-3DE9-9FD0AE97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CDB47-A969-2087-62F0-FE1FE3C7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781F8-603F-7A44-A019-7ED84CD6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5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4EFE-BB9C-58CD-1844-76F2862C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337CB-986F-5C39-4763-5A1C6AD9F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EB22-F559-6D6E-BE21-26503C0F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765C9-D90D-E773-6E95-36F3A404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A6A6-45FD-4143-8087-C1E25455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6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5987-6138-F68C-87A3-E15194A0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BB1AD-91FE-2531-AF45-C6224A775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4A7E5-C3A5-7331-96CF-23D83ADB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30557-3660-08A7-CC7A-0066EB2E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28213-B24E-E461-723C-D1FF7F62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80121-616E-58BE-BBEF-E3669FDA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1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F68A-A04E-F19D-6C75-90756662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7D0AE-38A1-1653-D8E1-1B96FF7E6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3B4F7-A865-3BF8-560E-FF1A0FF6D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25A61C-D100-D46A-C854-7787CC674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87875-76CB-CDA7-986C-7B6A67C00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0CCE3-D44B-C93F-7815-C125E3BD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CB3C8B-7A52-C040-E60A-874F6CB5D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7FE160-5ED3-F6CD-10F1-43E48802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8C0B-4086-DE8A-6B47-C8747C23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0D448-23F4-CA3D-408A-C8B6F855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F4F5F-D1CF-20F5-17B5-55EB7F832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7DBEB-38DD-F47C-2E85-4C9346FA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BBC4F-1E02-93B4-1F64-47C07590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E5EEE0-0A36-0993-917B-088518D1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3B59A-37C0-903A-8B0F-807E19A7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2C90-611A-0B7C-7883-E1662E3B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465DA-5164-5E7E-0971-CF1639F7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2B019-46ED-3DBF-1ED2-628E1A41C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C14DD-2AEB-2AA0-D31C-775115CD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748C6-21E0-ABD0-B94F-CC097E3A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76BB7-6BCA-9DAD-CC40-2AC4433E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5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EBE4-32A4-703E-8AE5-F94FB8A4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192E0-49C0-A586-BD63-4EF273E13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6AFDC-A430-A0C1-C669-A3C2A92FC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FD56D-55BB-0379-BBE0-DF81FF57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8ACB7-6E5D-1478-5093-A8A1DFB9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B0564-13F9-E1B6-D390-ABD94430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725F5-7A52-E977-A350-2735D64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6D85-B88E-E520-1A50-04AE8096D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4E434-01C0-B4B5-C86E-475FDDB1E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B1422-2CFF-440C-879C-651C12649E39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AB18B-05C0-5825-8995-C5D10A1E1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C0D1F-B503-1DB6-BB35-A1EF0FD6F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0.png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2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6AFEF-1920-1BB0-2530-184B9CCB3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makes sense in biology?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BBF9B-ECDD-9E90-3940-42FD26289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9498" y="3602038"/>
            <a:ext cx="9578502" cy="1655762"/>
          </a:xfrm>
        </p:spPr>
        <p:txBody>
          <a:bodyPr/>
          <a:lstStyle/>
          <a:p>
            <a:r>
              <a:rPr lang="en-US" dirty="0"/>
              <a:t>Daniel Garza </a:t>
            </a:r>
          </a:p>
          <a:p>
            <a:r>
              <a:rPr lang="en-US" dirty="0"/>
              <a:t>(KU Leuven, Belgium &amp; Balance of the </a:t>
            </a:r>
            <a:r>
              <a:rPr lang="en-US" dirty="0" err="1"/>
              <a:t>Microverse</a:t>
            </a:r>
            <a:r>
              <a:rPr lang="en-US" dirty="0"/>
              <a:t>, Germany) </a:t>
            </a:r>
          </a:p>
        </p:txBody>
      </p:sp>
    </p:spTree>
    <p:extLst>
      <p:ext uri="{BB962C8B-B14F-4D97-AF65-F5344CB8AC3E}">
        <p14:creationId xmlns:p14="http://schemas.microsoft.com/office/powerpoint/2010/main" val="369722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74AE93E-D4FD-FF0E-BEC9-86AA36E92F42}"/>
              </a:ext>
            </a:extLst>
          </p:cNvPr>
          <p:cNvSpPr txBox="1"/>
          <p:nvPr/>
        </p:nvSpPr>
        <p:spPr>
          <a:xfrm>
            <a:off x="408790" y="3244334"/>
            <a:ext cx="1041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strike="sngStrike" dirty="0"/>
              <a:t>spatial structure</a:t>
            </a:r>
            <a:r>
              <a:rPr lang="en-US" sz="2400" b="1" dirty="0"/>
              <a:t> data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882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74AE93E-D4FD-FF0E-BEC9-86AA36E92F42}"/>
              </a:ext>
            </a:extLst>
          </p:cNvPr>
          <p:cNvSpPr txBox="1"/>
          <p:nvPr/>
        </p:nvSpPr>
        <p:spPr>
          <a:xfrm>
            <a:off x="408790" y="3244334"/>
            <a:ext cx="1041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strike="sngStrike" dirty="0"/>
              <a:t>spatial structure</a:t>
            </a:r>
            <a:r>
              <a:rPr lang="en-US" sz="2400" b="1" dirty="0"/>
              <a:t> </a:t>
            </a:r>
            <a:r>
              <a:rPr lang="en-US" sz="2400" b="1" strike="sngStrike" dirty="0"/>
              <a:t>data</a:t>
            </a:r>
            <a:r>
              <a:rPr lang="en-US" sz="2400" b="1" dirty="0"/>
              <a:t> its mechanisms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098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B0D28B-28C3-2CA1-7D07-476B665FCFB1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7376439A-F08E-A104-96B8-01DC1FC2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783F46-5A71-67B4-B0BB-57BC3FE6E110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D197F3BD-2BC6-75DD-46EC-0B7F2FCEEF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4563" y="2420444"/>
            <a:ext cx="3765176" cy="3195802"/>
          </a:xfrm>
          <a:prstGeom prst="rect">
            <a:avLst/>
          </a:prstGeom>
        </p:spPr>
      </p:pic>
      <p:pic>
        <p:nvPicPr>
          <p:cNvPr id="10" name="Picture 9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A09799A2-C68B-CAA9-D19F-B8C304D8D7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0248" y="2420444"/>
            <a:ext cx="3901440" cy="3195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75399-E745-0866-2F1C-E0C3334EE214}"/>
              </a:ext>
            </a:extLst>
          </p:cNvPr>
          <p:cNvSpPr txBox="1"/>
          <p:nvPr/>
        </p:nvSpPr>
        <p:spPr>
          <a:xfrm>
            <a:off x="5425440" y="222815"/>
            <a:ext cx="35863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my community stable?</a:t>
            </a:r>
          </a:p>
          <a:p>
            <a:endParaRPr lang="en-US" dirty="0"/>
          </a:p>
          <a:p>
            <a:r>
              <a:rPr lang="en-US" dirty="0"/>
              <a:t>Is it performing its desired function?</a:t>
            </a:r>
          </a:p>
          <a:p>
            <a:endParaRPr lang="en-US" dirty="0"/>
          </a:p>
          <a:p>
            <a:r>
              <a:rPr lang="en-US" dirty="0"/>
              <a:t>Will it shift to an alternative state?</a:t>
            </a:r>
          </a:p>
          <a:p>
            <a:endParaRPr lang="en-US" dirty="0"/>
          </a:p>
          <a:p>
            <a:r>
              <a:rPr lang="en-US" dirty="0"/>
              <a:t>How can I optimize its function?</a:t>
            </a:r>
          </a:p>
          <a:p>
            <a:endParaRPr lang="en-US" dirty="0"/>
          </a:p>
        </p:txBody>
      </p:sp>
      <p:pic>
        <p:nvPicPr>
          <p:cNvPr id="16" name="Picture 15" descr="\documentclass{article}&#10;\usepackage{amsmath}&#10;\pagestyle{empty}&#10;\begin{document}&#10;&#10;&#10;$E[X] = \int_{-\infty}^{\infty}xf(x)dx$&#10;&#10;\end{document}" title="IguanaTex Bitmap Display">
            <a:extLst>
              <a:ext uri="{FF2B5EF4-FFF2-40B4-BE49-F238E27FC236}">
                <a16:creationId xmlns:a16="http://schemas.microsoft.com/office/drawing/2014/main" id="{C13969A2-3567-5F3B-0F0F-83CB4C071F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20" y="5880061"/>
            <a:ext cx="4580884" cy="6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3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B0D28B-28C3-2CA1-7D07-476B665FCFB1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7376439A-F08E-A104-96B8-01DC1FC2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783F46-5A71-67B4-B0BB-57BC3FE6E110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D197F3BD-2BC6-75DD-46EC-0B7F2FCEEF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4563" y="2420444"/>
            <a:ext cx="3765176" cy="3195802"/>
          </a:xfrm>
          <a:prstGeom prst="rect">
            <a:avLst/>
          </a:prstGeom>
        </p:spPr>
      </p:pic>
      <p:pic>
        <p:nvPicPr>
          <p:cNvPr id="10" name="Picture 9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A09799A2-C68B-CAA9-D19F-B8C304D8D7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0248" y="2420444"/>
            <a:ext cx="3901440" cy="3195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75399-E745-0866-2F1C-E0C3334EE214}"/>
              </a:ext>
            </a:extLst>
          </p:cNvPr>
          <p:cNvSpPr txBox="1"/>
          <p:nvPr/>
        </p:nvSpPr>
        <p:spPr>
          <a:xfrm>
            <a:off x="5425440" y="222815"/>
            <a:ext cx="35863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my community stable?</a:t>
            </a:r>
          </a:p>
          <a:p>
            <a:endParaRPr lang="en-US" dirty="0"/>
          </a:p>
          <a:p>
            <a:r>
              <a:rPr lang="en-US" dirty="0"/>
              <a:t>Is it performing its desired function?</a:t>
            </a:r>
          </a:p>
          <a:p>
            <a:endParaRPr lang="en-US" dirty="0"/>
          </a:p>
          <a:p>
            <a:r>
              <a:rPr lang="en-US" dirty="0"/>
              <a:t>Will it shift to an alternative state?</a:t>
            </a:r>
          </a:p>
          <a:p>
            <a:endParaRPr lang="en-US" dirty="0"/>
          </a:p>
          <a:p>
            <a:r>
              <a:rPr lang="en-US" dirty="0"/>
              <a:t>How can I optimize its function?</a:t>
            </a:r>
          </a:p>
          <a:p>
            <a:endParaRPr lang="en-US" dirty="0"/>
          </a:p>
        </p:txBody>
      </p:sp>
      <p:pic>
        <p:nvPicPr>
          <p:cNvPr id="16" name="Picture 15" descr="\documentclass{article}&#10;\usepackage{amsmath}&#10;\pagestyle{empty}&#10;\begin{document}&#10;&#10;&#10;$E[X] = \int_{-\infty}^{\infty}xf(x)dx$&#10;&#10;\end{document}" title="IguanaTex Bitmap Display">
            <a:extLst>
              <a:ext uri="{FF2B5EF4-FFF2-40B4-BE49-F238E27FC236}">
                <a16:creationId xmlns:a16="http://schemas.microsoft.com/office/drawing/2014/main" id="{C13969A2-3567-5F3B-0F0F-83CB4C071F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20" y="5880061"/>
            <a:ext cx="4580884" cy="612180"/>
          </a:xfrm>
          <a:prstGeom prst="rect">
            <a:avLst/>
          </a:prstGeom>
        </p:spPr>
      </p:pic>
      <p:pic>
        <p:nvPicPr>
          <p:cNvPr id="2" name="Picture 2" descr="MeteoGroup1">
            <a:extLst>
              <a:ext uri="{FF2B5EF4-FFF2-40B4-BE49-F238E27FC236}">
                <a16:creationId xmlns:a16="http://schemas.microsoft.com/office/drawing/2014/main" id="{2F6BF952-977C-18BB-8375-78BFF8CD7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7950" y="2264759"/>
            <a:ext cx="10399504" cy="437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932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51100" y="756691"/>
            <a:ext cx="812673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nl-NL" sz="2400" b="1" spc="-105" dirty="0">
                <a:latin typeface="Calibri"/>
                <a:cs typeface="Calibri"/>
              </a:rPr>
              <a:t>Diversity &amp; Patterns in biology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76B2D-C45C-497A-B65C-A4CF8DF791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0" y="2133600"/>
            <a:ext cx="4530244" cy="3657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C0BEBB0-EE69-401E-A228-3776CF644212}"/>
              </a:ext>
            </a:extLst>
          </p:cNvPr>
          <p:cNvGrpSpPr/>
          <p:nvPr/>
        </p:nvGrpSpPr>
        <p:grpSpPr>
          <a:xfrm>
            <a:off x="2895601" y="1905001"/>
            <a:ext cx="4525495" cy="3969835"/>
            <a:chOff x="573792" y="830765"/>
            <a:chExt cx="5049074" cy="44423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041F482-22CC-467C-A81C-E184F005ADBA}"/>
                </a:ext>
              </a:extLst>
            </p:cNvPr>
            <p:cNvGrpSpPr/>
            <p:nvPr/>
          </p:nvGrpSpPr>
          <p:grpSpPr>
            <a:xfrm>
              <a:off x="2353108" y="2560733"/>
              <a:ext cx="1602449" cy="1198530"/>
              <a:chOff x="7513318" y="826732"/>
              <a:chExt cx="2209800" cy="1652790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C5996017-9845-48DB-9462-8677A2C88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96056" y="879322"/>
                <a:ext cx="1063184" cy="1600200"/>
              </a:xfrm>
              <a:prstGeom prst="rect">
                <a:avLst/>
              </a:prstGeom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CBFCF03-E27D-44DB-86E6-B60B69DEA2D1}"/>
                  </a:ext>
                </a:extLst>
              </p:cNvPr>
              <p:cNvSpPr/>
              <p:nvPr/>
            </p:nvSpPr>
            <p:spPr>
              <a:xfrm>
                <a:off x="7513318" y="826732"/>
                <a:ext cx="2209800" cy="1645170"/>
              </a:xfrm>
              <a:prstGeom prst="rect">
                <a:avLst/>
              </a:prstGeom>
              <a:noFill/>
              <a:ln>
                <a:solidFill>
                  <a:srgbClr val="00B1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F70008-92A0-418F-A315-DBA0B7CDD521}"/>
                </a:ext>
              </a:extLst>
            </p:cNvPr>
            <p:cNvGrpSpPr/>
            <p:nvPr/>
          </p:nvGrpSpPr>
          <p:grpSpPr>
            <a:xfrm>
              <a:off x="727316" y="834679"/>
              <a:ext cx="1602450" cy="1425125"/>
              <a:chOff x="727316" y="834679"/>
              <a:chExt cx="1602450" cy="142512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E73E06-57C4-4578-97A4-E614D1306814}"/>
                  </a:ext>
                </a:extLst>
              </p:cNvPr>
              <p:cNvGrpSpPr/>
              <p:nvPr/>
            </p:nvGrpSpPr>
            <p:grpSpPr>
              <a:xfrm>
                <a:off x="727316" y="1066800"/>
                <a:ext cx="1602450" cy="1193004"/>
                <a:chOff x="457200" y="793230"/>
                <a:chExt cx="2209801" cy="1645170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669DA07A-7833-428A-A69D-597A0B536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200" y="1119314"/>
                  <a:ext cx="2133600" cy="853440"/>
                </a:xfrm>
                <a:prstGeom prst="rect">
                  <a:avLst/>
                </a:prstGeom>
              </p:spPr>
            </p:pic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6992852-C678-450B-BB69-59DB9EAB9E83}"/>
                    </a:ext>
                  </a:extLst>
                </p:cNvPr>
                <p:cNvSpPr/>
                <p:nvPr/>
              </p:nvSpPr>
              <p:spPr>
                <a:xfrm>
                  <a:off x="457201" y="793230"/>
                  <a:ext cx="2209800" cy="1645170"/>
                </a:xfrm>
                <a:prstGeom prst="rect">
                  <a:avLst/>
                </a:prstGeom>
                <a:noFill/>
                <a:ln>
                  <a:solidFill>
                    <a:srgbClr val="00B1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0658220-B5C8-4443-B0A0-16099030E296}"/>
                  </a:ext>
                </a:extLst>
              </p:cNvPr>
              <p:cNvSpPr txBox="1"/>
              <p:nvPr/>
            </p:nvSpPr>
            <p:spPr>
              <a:xfrm>
                <a:off x="968424" y="834679"/>
                <a:ext cx="1189686" cy="275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Gene expression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05E79D0-6836-403E-A112-8822B226BE6B}"/>
                </a:ext>
              </a:extLst>
            </p:cNvPr>
            <p:cNvGrpSpPr/>
            <p:nvPr/>
          </p:nvGrpSpPr>
          <p:grpSpPr>
            <a:xfrm>
              <a:off x="2369064" y="832217"/>
              <a:ext cx="1602449" cy="1434256"/>
              <a:chOff x="2369064" y="832217"/>
              <a:chExt cx="1602449" cy="1434256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32CA0F1-503A-4C71-9FD7-08C7F7BB7D53}"/>
                  </a:ext>
                </a:extLst>
              </p:cNvPr>
              <p:cNvGrpSpPr/>
              <p:nvPr/>
            </p:nvGrpSpPr>
            <p:grpSpPr>
              <a:xfrm>
                <a:off x="2369064" y="1066800"/>
                <a:ext cx="1602449" cy="1199673"/>
                <a:chOff x="2819400" y="784034"/>
                <a:chExt cx="2209800" cy="165436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682213A8-B266-4491-BBDF-D601DBB566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188576" y="784034"/>
                  <a:ext cx="1471448" cy="1524000"/>
                </a:xfrm>
                <a:prstGeom prst="rect">
                  <a:avLst/>
                </a:prstGeom>
              </p:spPr>
            </p:pic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1E138D6-170E-4174-AA37-1FEEB0860CE3}"/>
                    </a:ext>
                  </a:extLst>
                </p:cNvPr>
                <p:cNvSpPr/>
                <p:nvPr/>
              </p:nvSpPr>
              <p:spPr>
                <a:xfrm>
                  <a:off x="2819400" y="793230"/>
                  <a:ext cx="2209800" cy="1645170"/>
                </a:xfrm>
                <a:prstGeom prst="rect">
                  <a:avLst/>
                </a:prstGeom>
                <a:noFill/>
                <a:ln>
                  <a:solidFill>
                    <a:srgbClr val="00B1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C01645-0314-4633-8479-38824DD34A25}"/>
                  </a:ext>
                </a:extLst>
              </p:cNvPr>
              <p:cNvSpPr txBox="1"/>
              <p:nvPr/>
            </p:nvSpPr>
            <p:spPr>
              <a:xfrm>
                <a:off x="2684521" y="832217"/>
                <a:ext cx="8949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Translation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EF8C70-15D9-49CC-90DC-1E4FC2F58C4B}"/>
                </a:ext>
              </a:extLst>
            </p:cNvPr>
            <p:cNvGrpSpPr/>
            <p:nvPr/>
          </p:nvGrpSpPr>
          <p:grpSpPr>
            <a:xfrm>
              <a:off x="4020417" y="830765"/>
              <a:ext cx="1602449" cy="1429039"/>
              <a:chOff x="4020417" y="830765"/>
              <a:chExt cx="1602449" cy="1429039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8880EE0-8459-40D5-BD49-80F82C2B8B7B}"/>
                  </a:ext>
                </a:extLst>
              </p:cNvPr>
              <p:cNvGrpSpPr/>
              <p:nvPr/>
            </p:nvGrpSpPr>
            <p:grpSpPr>
              <a:xfrm>
                <a:off x="4020417" y="1066800"/>
                <a:ext cx="1602449" cy="1193004"/>
                <a:chOff x="5166359" y="793230"/>
                <a:chExt cx="2209800" cy="1645170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4309D1C0-E6DE-4643-99F4-6E415A9CE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566015" y="990600"/>
                  <a:ext cx="1360628" cy="1317434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9C8E7D3-7BF6-4459-A418-7D5E6926284F}"/>
                    </a:ext>
                  </a:extLst>
                </p:cNvPr>
                <p:cNvSpPr/>
                <p:nvPr/>
              </p:nvSpPr>
              <p:spPr>
                <a:xfrm>
                  <a:off x="5166359" y="793230"/>
                  <a:ext cx="2209800" cy="1645170"/>
                </a:xfrm>
                <a:prstGeom prst="rect">
                  <a:avLst/>
                </a:prstGeom>
                <a:noFill/>
                <a:ln>
                  <a:solidFill>
                    <a:srgbClr val="00B1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5470B2C-2B4E-4A83-AA56-FC4B39947D2A}"/>
                  </a:ext>
                </a:extLst>
              </p:cNvPr>
              <p:cNvSpPr txBox="1"/>
              <p:nvPr/>
            </p:nvSpPr>
            <p:spPr>
              <a:xfrm>
                <a:off x="4327759" y="830765"/>
                <a:ext cx="9516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Metabolism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93C05-FB06-406A-B382-C405EC43DFD0}"/>
                </a:ext>
              </a:extLst>
            </p:cNvPr>
            <p:cNvSpPr txBox="1"/>
            <p:nvPr/>
          </p:nvSpPr>
          <p:spPr>
            <a:xfrm>
              <a:off x="2463694" y="2316643"/>
              <a:ext cx="1320244" cy="275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Population growth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2BD782-37B1-4150-81B9-D20394CCD427}"/>
                </a:ext>
              </a:extLst>
            </p:cNvPr>
            <p:cNvGrpSpPr/>
            <p:nvPr/>
          </p:nvGrpSpPr>
          <p:grpSpPr>
            <a:xfrm>
              <a:off x="573792" y="3810000"/>
              <a:ext cx="1735168" cy="1463152"/>
              <a:chOff x="573792" y="4023248"/>
              <a:chExt cx="1735168" cy="146315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D1D31C6-CEBC-4C29-A5AC-1921F01C7A44}"/>
                  </a:ext>
                </a:extLst>
              </p:cNvPr>
              <p:cNvGrpSpPr/>
              <p:nvPr/>
            </p:nvGrpSpPr>
            <p:grpSpPr>
              <a:xfrm>
                <a:off x="685799" y="4293396"/>
                <a:ext cx="1602449" cy="1193004"/>
                <a:chOff x="457201" y="2606415"/>
                <a:chExt cx="2209800" cy="1645170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F5D67E1B-E564-4E8A-ADFD-839C8856EE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 rot="855647">
                  <a:off x="1138471" y="2924292"/>
                  <a:ext cx="598807" cy="914402"/>
                </a:xfrm>
                <a:prstGeom prst="rect">
                  <a:avLst/>
                </a:prstGeom>
              </p:spPr>
            </p:pic>
            <p:sp>
              <p:nvSpPr>
                <p:cNvPr id="34" name="Pentagon 33">
                  <a:extLst>
                    <a:ext uri="{FF2B5EF4-FFF2-40B4-BE49-F238E27FC236}">
                      <a16:creationId xmlns:a16="http://schemas.microsoft.com/office/drawing/2014/main" id="{69CCE281-38BB-4486-AA94-42F8ECFA6AF9}"/>
                    </a:ext>
                  </a:extLst>
                </p:cNvPr>
                <p:cNvSpPr/>
                <p:nvPr/>
              </p:nvSpPr>
              <p:spPr>
                <a:xfrm>
                  <a:off x="698930" y="3386748"/>
                  <a:ext cx="180264" cy="161365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Heart 34">
                  <a:extLst>
                    <a:ext uri="{FF2B5EF4-FFF2-40B4-BE49-F238E27FC236}">
                      <a16:creationId xmlns:a16="http://schemas.microsoft.com/office/drawing/2014/main" id="{E01F6A00-FECB-4077-AB41-0A065A17F4FD}"/>
                    </a:ext>
                  </a:extLst>
                </p:cNvPr>
                <p:cNvSpPr/>
                <p:nvPr/>
              </p:nvSpPr>
              <p:spPr>
                <a:xfrm>
                  <a:off x="2138305" y="2978075"/>
                  <a:ext cx="180264" cy="161365"/>
                </a:xfrm>
                <a:prstGeom prst="hear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Moon 35">
                  <a:extLst>
                    <a:ext uri="{FF2B5EF4-FFF2-40B4-BE49-F238E27FC236}">
                      <a16:creationId xmlns:a16="http://schemas.microsoft.com/office/drawing/2014/main" id="{80003ACA-8033-4861-B520-C62BCED651F7}"/>
                    </a:ext>
                  </a:extLst>
                </p:cNvPr>
                <p:cNvSpPr/>
                <p:nvPr/>
              </p:nvSpPr>
              <p:spPr>
                <a:xfrm>
                  <a:off x="2188545" y="3348317"/>
                  <a:ext cx="135198" cy="161365"/>
                </a:xfrm>
                <a:prstGeom prst="moon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E955D6F-D711-4925-AF2E-36EB5840C34B}"/>
                    </a:ext>
                  </a:extLst>
                </p:cNvPr>
                <p:cNvSpPr/>
                <p:nvPr/>
              </p:nvSpPr>
              <p:spPr>
                <a:xfrm>
                  <a:off x="701842" y="3662662"/>
                  <a:ext cx="180264" cy="161365"/>
                </a:xfrm>
                <a:prstGeom prst="ellipse">
                  <a:avLst/>
                </a:prstGeom>
                <a:solidFill>
                  <a:srgbClr val="00B1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Star: 5 Points 37">
                  <a:extLst>
                    <a:ext uri="{FF2B5EF4-FFF2-40B4-BE49-F238E27FC236}">
                      <a16:creationId xmlns:a16="http://schemas.microsoft.com/office/drawing/2014/main" id="{79C07FC9-1E9D-4823-879E-809CF2322AC5}"/>
                    </a:ext>
                  </a:extLst>
                </p:cNvPr>
                <p:cNvSpPr/>
                <p:nvPr/>
              </p:nvSpPr>
              <p:spPr>
                <a:xfrm>
                  <a:off x="668886" y="2809738"/>
                  <a:ext cx="240352" cy="215153"/>
                </a:xfrm>
                <a:prstGeom prst="star5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A383DBA-089E-456B-85AD-58A637B75051}"/>
                    </a:ext>
                  </a:extLst>
                </p:cNvPr>
                <p:cNvSpPr/>
                <p:nvPr/>
              </p:nvSpPr>
              <p:spPr>
                <a:xfrm>
                  <a:off x="701842" y="3139440"/>
                  <a:ext cx="150163" cy="13442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Arrow: Right 39">
                  <a:extLst>
                    <a:ext uri="{FF2B5EF4-FFF2-40B4-BE49-F238E27FC236}">
                      <a16:creationId xmlns:a16="http://schemas.microsoft.com/office/drawing/2014/main" id="{191CD4E7-5C79-4E10-9894-9E16A8C111B0}"/>
                    </a:ext>
                  </a:extLst>
                </p:cNvPr>
                <p:cNvSpPr/>
                <p:nvPr/>
              </p:nvSpPr>
              <p:spPr>
                <a:xfrm>
                  <a:off x="1001657" y="3191442"/>
                  <a:ext cx="225330" cy="161365"/>
                </a:xfrm>
                <a:prstGeom prst="rightArrow">
                  <a:avLst/>
                </a:prstGeom>
                <a:noFill/>
                <a:ln>
                  <a:solidFill>
                    <a:srgbClr val="00B1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Arrow: Right 40">
                  <a:extLst>
                    <a:ext uri="{FF2B5EF4-FFF2-40B4-BE49-F238E27FC236}">
                      <a16:creationId xmlns:a16="http://schemas.microsoft.com/office/drawing/2014/main" id="{B73AC460-E191-4B51-A40B-B42122EC0F34}"/>
                    </a:ext>
                  </a:extLst>
                </p:cNvPr>
                <p:cNvSpPr/>
                <p:nvPr/>
              </p:nvSpPr>
              <p:spPr>
                <a:xfrm>
                  <a:off x="1783562" y="3215084"/>
                  <a:ext cx="225330" cy="161365"/>
                </a:xfrm>
                <a:prstGeom prst="rightArrow">
                  <a:avLst/>
                </a:prstGeom>
                <a:noFill/>
                <a:ln>
                  <a:solidFill>
                    <a:srgbClr val="00B1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9ADCE31-3BF2-4C29-9002-1E7140F1EAD0}"/>
                    </a:ext>
                  </a:extLst>
                </p:cNvPr>
                <p:cNvSpPr/>
                <p:nvPr/>
              </p:nvSpPr>
              <p:spPr>
                <a:xfrm>
                  <a:off x="457201" y="2606415"/>
                  <a:ext cx="2209800" cy="1645170"/>
                </a:xfrm>
                <a:prstGeom prst="rect">
                  <a:avLst/>
                </a:prstGeom>
                <a:noFill/>
                <a:ln>
                  <a:solidFill>
                    <a:srgbClr val="00B1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0C3BF42-6D3A-4EEA-918A-BFFF0941615C}"/>
                  </a:ext>
                </a:extLst>
              </p:cNvPr>
              <p:cNvSpPr txBox="1"/>
              <p:nvPr/>
            </p:nvSpPr>
            <p:spPr>
              <a:xfrm>
                <a:off x="573792" y="4023248"/>
                <a:ext cx="1735168" cy="275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Environmental conditions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65266B-35DC-4E63-A6DE-74D562F9AFA0}"/>
                </a:ext>
              </a:extLst>
            </p:cNvPr>
            <p:cNvGrpSpPr/>
            <p:nvPr/>
          </p:nvGrpSpPr>
          <p:grpSpPr>
            <a:xfrm>
              <a:off x="2353108" y="3810000"/>
              <a:ext cx="1602449" cy="1463152"/>
              <a:chOff x="2353108" y="4023248"/>
              <a:chExt cx="1602449" cy="146315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9F33BB1-1263-4943-BAAD-6CC9DAC73B0F}"/>
                  </a:ext>
                </a:extLst>
              </p:cNvPr>
              <p:cNvGrpSpPr/>
              <p:nvPr/>
            </p:nvGrpSpPr>
            <p:grpSpPr>
              <a:xfrm>
                <a:off x="2353108" y="4293396"/>
                <a:ext cx="1602449" cy="1193004"/>
                <a:chOff x="2815931" y="2606415"/>
                <a:chExt cx="2209800" cy="1645170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C205C311-AC26-43F4-96AE-BD842D0DCE2B}"/>
                    </a:ext>
                  </a:extLst>
                </p:cNvPr>
                <p:cNvGrpSpPr/>
                <p:nvPr/>
              </p:nvGrpSpPr>
              <p:grpSpPr>
                <a:xfrm>
                  <a:off x="3028409" y="2889811"/>
                  <a:ext cx="1791781" cy="951083"/>
                  <a:chOff x="3374578" y="2988335"/>
                  <a:chExt cx="3857376" cy="2047508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D51E22C8-26C3-4728-96B7-618C08B6AB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374578" y="2988335"/>
                    <a:ext cx="3857376" cy="2047508"/>
                  </a:xfrm>
                  <a:prstGeom prst="rect">
                    <a:avLst/>
                  </a:prstGeom>
                </p:spPr>
              </p:pic>
              <p:sp>
                <p:nvSpPr>
                  <p:cNvPr id="29" name="Heart 28">
                    <a:extLst>
                      <a:ext uri="{FF2B5EF4-FFF2-40B4-BE49-F238E27FC236}">
                        <a16:creationId xmlns:a16="http://schemas.microsoft.com/office/drawing/2014/main" id="{DF3DC9C2-629C-40C9-B813-B9CA7083B2E9}"/>
                      </a:ext>
                    </a:extLst>
                  </p:cNvPr>
                  <p:cNvSpPr/>
                  <p:nvPr/>
                </p:nvSpPr>
                <p:spPr>
                  <a:xfrm>
                    <a:off x="5029200" y="3451860"/>
                    <a:ext cx="533199" cy="477298"/>
                  </a:xfrm>
                  <a:prstGeom prst="hear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" name="Star: 5 Points 29">
                    <a:extLst>
                      <a:ext uri="{FF2B5EF4-FFF2-40B4-BE49-F238E27FC236}">
                        <a16:creationId xmlns:a16="http://schemas.microsoft.com/office/drawing/2014/main" id="{E05F8CA5-91F6-4EFD-8FB3-1F425F4FA073}"/>
                      </a:ext>
                    </a:extLst>
                  </p:cNvPr>
                  <p:cNvSpPr/>
                  <p:nvPr/>
                </p:nvSpPr>
                <p:spPr>
                  <a:xfrm>
                    <a:off x="5029200" y="4114800"/>
                    <a:ext cx="533198" cy="477296"/>
                  </a:xfrm>
                  <a:prstGeom prst="star5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492746A-5DDB-45C9-B89D-E4A85B021D9D}"/>
                    </a:ext>
                  </a:extLst>
                </p:cNvPr>
                <p:cNvSpPr/>
                <p:nvPr/>
              </p:nvSpPr>
              <p:spPr>
                <a:xfrm>
                  <a:off x="2815931" y="2606415"/>
                  <a:ext cx="2209800" cy="1645170"/>
                </a:xfrm>
                <a:prstGeom prst="rect">
                  <a:avLst/>
                </a:prstGeom>
                <a:noFill/>
                <a:ln>
                  <a:solidFill>
                    <a:srgbClr val="00B1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5A93B1-61BA-46E9-AE86-9493B7F2570E}"/>
                  </a:ext>
                </a:extLst>
              </p:cNvPr>
              <p:cNvSpPr txBox="1"/>
              <p:nvPr/>
            </p:nvSpPr>
            <p:spPr>
              <a:xfrm>
                <a:off x="2356436" y="4023248"/>
                <a:ext cx="1534860" cy="275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Ecological interactions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67359A-1424-4A19-88D3-FD5B0E557A98}"/>
                </a:ext>
              </a:extLst>
            </p:cNvPr>
            <p:cNvGrpSpPr/>
            <p:nvPr/>
          </p:nvGrpSpPr>
          <p:grpSpPr>
            <a:xfrm>
              <a:off x="3998983" y="3818159"/>
              <a:ext cx="1623883" cy="1454993"/>
              <a:chOff x="3998983" y="4031407"/>
              <a:chExt cx="1623883" cy="145499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EEC74A5-EDBF-4C80-8503-502F7A2EA035}"/>
                  </a:ext>
                </a:extLst>
              </p:cNvPr>
              <p:cNvGrpSpPr/>
              <p:nvPr/>
            </p:nvGrpSpPr>
            <p:grpSpPr>
              <a:xfrm>
                <a:off x="4020417" y="4293396"/>
                <a:ext cx="1602449" cy="1193004"/>
                <a:chOff x="5167041" y="2598420"/>
                <a:chExt cx="2209800" cy="164517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A2D7093-99C5-45F4-9606-D7B0878B20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400800" y="2766860"/>
                  <a:ext cx="914400" cy="1156052"/>
                </a:xfrm>
                <a:prstGeom prst="rect">
                  <a:avLst/>
                </a:prstGeom>
              </p:spPr>
            </p:pic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77276CD8-DE70-476B-A903-8FF0C3CF3213}"/>
                    </a:ext>
                  </a:extLst>
                </p:cNvPr>
                <p:cNvSpPr/>
                <p:nvPr/>
              </p:nvSpPr>
              <p:spPr>
                <a:xfrm>
                  <a:off x="6155675" y="3246148"/>
                  <a:ext cx="225330" cy="161365"/>
                </a:xfrm>
                <a:prstGeom prst="rightArrow">
                  <a:avLst/>
                </a:prstGeom>
                <a:noFill/>
                <a:ln>
                  <a:solidFill>
                    <a:srgbClr val="00B1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6F034545-8040-4083-9CE4-30FFC681C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5221480" y="2748805"/>
                  <a:ext cx="914400" cy="1156052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E72F89F-5046-4AEA-A349-31A0D47DCD5D}"/>
                    </a:ext>
                  </a:extLst>
                </p:cNvPr>
                <p:cNvSpPr/>
                <p:nvPr/>
              </p:nvSpPr>
              <p:spPr>
                <a:xfrm>
                  <a:off x="5167041" y="2598420"/>
                  <a:ext cx="2209800" cy="1645170"/>
                </a:xfrm>
                <a:prstGeom prst="rect">
                  <a:avLst/>
                </a:prstGeom>
                <a:noFill/>
                <a:ln>
                  <a:solidFill>
                    <a:srgbClr val="00B1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6C625F-2000-4035-AC50-23EFBEFB0BF1}"/>
                  </a:ext>
                </a:extLst>
              </p:cNvPr>
              <p:cNvSpPr txBox="1"/>
              <p:nvPr/>
            </p:nvSpPr>
            <p:spPr>
              <a:xfrm>
                <a:off x="3998983" y="4031407"/>
                <a:ext cx="1552745" cy="275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Evolutionary dynamics</a:t>
                </a:r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ECC49DA-627D-4BFF-9B95-7FDE428B1DB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8794" y="2293024"/>
            <a:ext cx="1375698" cy="3090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1632-992D-4D32-8DFE-CD9E85599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42" y="284719"/>
            <a:ext cx="8125155" cy="369332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Uncovering patterns in microbial ecosystems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6A7B8-EF8E-4441-A579-DC0BA09337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550" y="1021122"/>
            <a:ext cx="1853784" cy="40386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3CF8199-D7A9-4587-BC54-42C96220314E}"/>
              </a:ext>
            </a:extLst>
          </p:cNvPr>
          <p:cNvGrpSpPr/>
          <p:nvPr/>
        </p:nvGrpSpPr>
        <p:grpSpPr>
          <a:xfrm>
            <a:off x="8349271" y="304811"/>
            <a:ext cx="3048568" cy="1809235"/>
            <a:chOff x="4713732" y="1041583"/>
            <a:chExt cx="3048568" cy="18092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5E5882-F967-4412-A8C1-2CDC2771E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13732" y="1041583"/>
              <a:ext cx="2677668" cy="18092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6CF9C3-0019-47E8-8CEB-3ED050C2F978}"/>
                </a:ext>
              </a:extLst>
            </p:cNvPr>
            <p:cNvSpPr txBox="1"/>
            <p:nvPr/>
          </p:nvSpPr>
          <p:spPr>
            <a:xfrm>
              <a:off x="6705600" y="1757894"/>
              <a:ext cx="10567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DNA sequencing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C678B1-3E14-4835-943A-90D64AB6F3F5}"/>
              </a:ext>
            </a:extLst>
          </p:cNvPr>
          <p:cNvGrpSpPr/>
          <p:nvPr/>
        </p:nvGrpSpPr>
        <p:grpSpPr>
          <a:xfrm>
            <a:off x="5503764" y="284574"/>
            <a:ext cx="1600200" cy="1849708"/>
            <a:chOff x="3657600" y="2971800"/>
            <a:chExt cx="1600200" cy="18497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8E4165-0862-4BFE-873A-0A650F37E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57600" y="2971800"/>
              <a:ext cx="1600200" cy="159258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F67B4C-FBD2-4A20-948E-A508D293BE59}"/>
                </a:ext>
              </a:extLst>
            </p:cNvPr>
            <p:cNvSpPr txBox="1"/>
            <p:nvPr/>
          </p:nvSpPr>
          <p:spPr>
            <a:xfrm>
              <a:off x="4113695" y="4575287"/>
              <a:ext cx="6880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Genomes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BFEAC0-A57B-48BF-8191-646D19E665A6}"/>
              </a:ext>
            </a:extLst>
          </p:cNvPr>
          <p:cNvGrpSpPr/>
          <p:nvPr/>
        </p:nvGrpSpPr>
        <p:grpSpPr>
          <a:xfrm>
            <a:off x="8697413" y="2270281"/>
            <a:ext cx="3124200" cy="1570315"/>
            <a:chOff x="5905500" y="3251193"/>
            <a:chExt cx="3124200" cy="15703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C361B2F-0718-46B2-B2C2-C14F0E2D3673}"/>
                </a:ext>
              </a:extLst>
            </p:cNvPr>
            <p:cNvGrpSpPr/>
            <p:nvPr/>
          </p:nvGrpSpPr>
          <p:grpSpPr>
            <a:xfrm>
              <a:off x="5905500" y="3251193"/>
              <a:ext cx="3124200" cy="1254540"/>
              <a:chOff x="5905500" y="3251193"/>
              <a:chExt cx="3124200" cy="125454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21BAFF4-3DBA-4925-A8A4-7E65DBFCA655}"/>
                  </a:ext>
                </a:extLst>
              </p:cNvPr>
              <p:cNvGrpSpPr/>
              <p:nvPr/>
            </p:nvGrpSpPr>
            <p:grpSpPr>
              <a:xfrm>
                <a:off x="5905500" y="3251193"/>
                <a:ext cx="3124200" cy="1049782"/>
                <a:chOff x="4114800" y="4314889"/>
                <a:chExt cx="4550257" cy="1528960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0ED6CA3E-B178-4E5F-BEE9-EB63AF588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77167" r="11840" b="56796"/>
                <a:stretch/>
              </p:blipFill>
              <p:spPr>
                <a:xfrm>
                  <a:off x="7674457" y="4314889"/>
                  <a:ext cx="990600" cy="1489709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B12D3D23-6FFF-4EFA-BA9E-A86D092861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9112" t="3678" r="22833" b="55275"/>
                <a:stretch/>
              </p:blipFill>
              <p:spPr>
                <a:xfrm>
                  <a:off x="4114800" y="4428523"/>
                  <a:ext cx="3429000" cy="1415326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B7A63A-3459-45C5-8193-CFE2F96F4C7F}"/>
                  </a:ext>
                </a:extLst>
              </p:cNvPr>
              <p:cNvSpPr txBox="1"/>
              <p:nvPr/>
            </p:nvSpPr>
            <p:spPr>
              <a:xfrm>
                <a:off x="7116201" y="4321067"/>
                <a:ext cx="178125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/>
                  <a:t>The Human Microbiome Project Consortium (2020)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2034F3-B5DC-4610-8280-A2FC14EC0E60}"/>
                </a:ext>
              </a:extLst>
            </p:cNvPr>
            <p:cNvSpPr txBox="1"/>
            <p:nvPr/>
          </p:nvSpPr>
          <p:spPr>
            <a:xfrm>
              <a:off x="6244736" y="4575287"/>
              <a:ext cx="14959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Community composition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8C4130-BFAE-48F4-B5F9-16F1E46920BC}"/>
              </a:ext>
            </a:extLst>
          </p:cNvPr>
          <p:cNvGrpSpPr/>
          <p:nvPr/>
        </p:nvGrpSpPr>
        <p:grpSpPr>
          <a:xfrm>
            <a:off x="3615422" y="5324538"/>
            <a:ext cx="3776683" cy="1316945"/>
            <a:chOff x="4757718" y="5231007"/>
            <a:chExt cx="3776683" cy="13169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16169E-2AAD-4B53-B625-8333DE713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57718" y="5231007"/>
              <a:ext cx="1944236" cy="1316945"/>
            </a:xfrm>
            <a:prstGeom prst="rect">
              <a:avLst/>
            </a:prstGeom>
          </p:spPr>
        </p:pic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24D50389-A259-4B45-A5E2-B3525C5EF7CF}"/>
                </a:ext>
              </a:extLst>
            </p:cNvPr>
            <p:cNvSpPr txBox="1">
              <a:spLocks/>
            </p:cNvSpPr>
            <p:nvPr/>
          </p:nvSpPr>
          <p:spPr>
            <a:xfrm>
              <a:off x="6781801" y="5599124"/>
              <a:ext cx="175260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>
                <a:defRPr sz="4000" b="1" i="0">
                  <a:solidFill>
                    <a:srgbClr val="00AEDC"/>
                  </a:solidFill>
                  <a:latin typeface="Calibri"/>
                  <a:ea typeface="+mj-ea"/>
                  <a:cs typeface="Calibri"/>
                </a:defRPr>
              </a:lvl1pPr>
            </a:lstStyle>
            <a:p>
              <a:r>
                <a:rPr lang="en-US" sz="2000" kern="0" dirty="0"/>
                <a:t>Mechanism???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338828-E223-40CC-96F3-E546D71EF30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645" y="1144232"/>
            <a:ext cx="1375698" cy="309032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7F70EC-1C15-BF84-2AAF-6F81B5C38E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2289" y="4114908"/>
            <a:ext cx="2140282" cy="2020514"/>
          </a:xfrm>
          <a:prstGeom prst="rect">
            <a:avLst/>
          </a:prstGeom>
        </p:spPr>
      </p:pic>
      <p:pic>
        <p:nvPicPr>
          <p:cNvPr id="12" name="Picture 11" descr="A picture containing screenshot, candle, darkness&#10;&#10;Description automatically generated">
            <a:extLst>
              <a:ext uri="{FF2B5EF4-FFF2-40B4-BE49-F238E27FC236}">
                <a16:creationId xmlns:a16="http://schemas.microsoft.com/office/drawing/2014/main" id="{41B431E5-ED12-2B44-EC02-B575309D77D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9450" y="4523827"/>
            <a:ext cx="1600201" cy="13612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235B4A-B19A-4468-F4F5-C3CB652CA8B0}"/>
              </a:ext>
            </a:extLst>
          </p:cNvPr>
          <p:cNvSpPr txBox="1"/>
          <p:nvPr/>
        </p:nvSpPr>
        <p:spPr>
          <a:xfrm>
            <a:off x="11026939" y="5889201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metabolomics</a:t>
            </a:r>
          </a:p>
        </p:txBody>
      </p:sp>
    </p:spTree>
    <p:extLst>
      <p:ext uri="{BB962C8B-B14F-4D97-AF65-F5344CB8AC3E}">
        <p14:creationId xmlns:p14="http://schemas.microsoft.com/office/powerpoint/2010/main" val="318276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AC8EC67C-9D03-4A8D-9BA1-FAC4ADAF21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2910" y="1862999"/>
            <a:ext cx="1706650" cy="2511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4B5E5B-A8FE-4A8F-9EF0-4DC836E3B5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7406" y="2058956"/>
            <a:ext cx="3132953" cy="228444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F1B63C6-DACB-4C74-B9F2-4276B38F24D0}"/>
              </a:ext>
            </a:extLst>
          </p:cNvPr>
          <p:cNvGrpSpPr/>
          <p:nvPr/>
        </p:nvGrpSpPr>
        <p:grpSpPr>
          <a:xfrm>
            <a:off x="2558276" y="4343400"/>
            <a:ext cx="2072951" cy="1555084"/>
            <a:chOff x="1203649" y="4343401"/>
            <a:chExt cx="2072951" cy="15550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8DCBEF-00A8-4D0B-BA04-02B5F955741E}"/>
                </a:ext>
              </a:extLst>
            </p:cNvPr>
            <p:cNvSpPr/>
            <p:nvPr/>
          </p:nvSpPr>
          <p:spPr>
            <a:xfrm>
              <a:off x="1219200" y="4343401"/>
              <a:ext cx="1992351" cy="1421476"/>
            </a:xfrm>
            <a:prstGeom prst="rect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013E6E-3CF5-470C-BBC2-4233CCBE4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3649" y="4477009"/>
              <a:ext cx="2072951" cy="1421476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B0D2BEF-CFC3-42E5-949D-03D5B5EF4B85}"/>
              </a:ext>
            </a:extLst>
          </p:cNvPr>
          <p:cNvGrpSpPr/>
          <p:nvPr/>
        </p:nvGrpSpPr>
        <p:grpSpPr>
          <a:xfrm>
            <a:off x="6858001" y="4348065"/>
            <a:ext cx="1992351" cy="1421476"/>
            <a:chOff x="5704559" y="4312298"/>
            <a:chExt cx="1992351" cy="142147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6F35956-935E-4BE6-8FF3-379A3EFE4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15400" y="4579386"/>
              <a:ext cx="1143000" cy="89962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99B9C60-44E1-4212-A244-FCEA2EAFE8D2}"/>
                </a:ext>
              </a:extLst>
            </p:cNvPr>
            <p:cNvSpPr/>
            <p:nvPr/>
          </p:nvSpPr>
          <p:spPr>
            <a:xfrm>
              <a:off x="5704559" y="4312298"/>
              <a:ext cx="1992351" cy="1421476"/>
            </a:xfrm>
            <a:prstGeom prst="rect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098DBC8-31EA-431B-956D-3C4E25507870}"/>
              </a:ext>
            </a:extLst>
          </p:cNvPr>
          <p:cNvGrpSpPr/>
          <p:nvPr/>
        </p:nvGrpSpPr>
        <p:grpSpPr>
          <a:xfrm>
            <a:off x="1795529" y="3161526"/>
            <a:ext cx="1248747" cy="895608"/>
            <a:chOff x="685800" y="3581400"/>
            <a:chExt cx="2514600" cy="19812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BC99F58-4AC5-4D43-B2C9-50A01C1E4CB3}"/>
                </a:ext>
              </a:extLst>
            </p:cNvPr>
            <p:cNvSpPr/>
            <p:nvPr/>
          </p:nvSpPr>
          <p:spPr>
            <a:xfrm>
              <a:off x="685800" y="3581400"/>
              <a:ext cx="1905000" cy="1981200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8AF9784-A8B6-4B9E-BC93-D8702C496685}"/>
                </a:ext>
              </a:extLst>
            </p:cNvPr>
            <p:cNvGrpSpPr/>
            <p:nvPr/>
          </p:nvGrpSpPr>
          <p:grpSpPr>
            <a:xfrm>
              <a:off x="914400" y="3810000"/>
              <a:ext cx="1447800" cy="1524000"/>
              <a:chOff x="914400" y="3810000"/>
              <a:chExt cx="1447800" cy="1524000"/>
            </a:xfrm>
          </p:grpSpPr>
          <p:sp>
            <p:nvSpPr>
              <p:cNvPr id="53" name="Pentagon 52">
                <a:extLst>
                  <a:ext uri="{FF2B5EF4-FFF2-40B4-BE49-F238E27FC236}">
                    <a16:creationId xmlns:a16="http://schemas.microsoft.com/office/drawing/2014/main" id="{1C74F0FA-F935-4228-B37A-37FA1AD182F4}"/>
                  </a:ext>
                </a:extLst>
              </p:cNvPr>
              <p:cNvSpPr/>
              <p:nvPr/>
            </p:nvSpPr>
            <p:spPr>
              <a:xfrm>
                <a:off x="1066800" y="4267200"/>
                <a:ext cx="228600" cy="228600"/>
              </a:xfrm>
              <a:prstGeom prst="pentagon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279BFEC-0B16-487C-9A89-29B9A9648B51}"/>
                  </a:ext>
                </a:extLst>
              </p:cNvPr>
              <p:cNvSpPr/>
              <p:nvPr/>
            </p:nvSpPr>
            <p:spPr>
              <a:xfrm>
                <a:off x="1447800" y="42672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Moon 54">
                <a:extLst>
                  <a:ext uri="{FF2B5EF4-FFF2-40B4-BE49-F238E27FC236}">
                    <a16:creationId xmlns:a16="http://schemas.microsoft.com/office/drawing/2014/main" id="{513900DB-9B8A-447F-A694-BFA169E53E0F}"/>
                  </a:ext>
                </a:extLst>
              </p:cNvPr>
              <p:cNvSpPr/>
              <p:nvPr/>
            </p:nvSpPr>
            <p:spPr>
              <a:xfrm>
                <a:off x="1287624" y="4800600"/>
                <a:ext cx="171450" cy="228600"/>
              </a:xfrm>
              <a:prstGeom prst="mo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Heart 55">
                <a:extLst>
                  <a:ext uri="{FF2B5EF4-FFF2-40B4-BE49-F238E27FC236}">
                    <a16:creationId xmlns:a16="http://schemas.microsoft.com/office/drawing/2014/main" id="{B62C52EF-CB75-456B-B807-F93DF04FA94D}"/>
                  </a:ext>
                </a:extLst>
              </p:cNvPr>
              <p:cNvSpPr/>
              <p:nvPr/>
            </p:nvSpPr>
            <p:spPr>
              <a:xfrm>
                <a:off x="2133600" y="4419600"/>
                <a:ext cx="228600" cy="228600"/>
              </a:xfrm>
              <a:prstGeom prst="hear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Star: 5 Points 56">
                <a:extLst>
                  <a:ext uri="{FF2B5EF4-FFF2-40B4-BE49-F238E27FC236}">
                    <a16:creationId xmlns:a16="http://schemas.microsoft.com/office/drawing/2014/main" id="{C9678442-49E8-4AF9-B407-C3AFEB5099B0}"/>
                  </a:ext>
                </a:extLst>
              </p:cNvPr>
              <p:cNvSpPr/>
              <p:nvPr/>
            </p:nvSpPr>
            <p:spPr>
              <a:xfrm>
                <a:off x="1881673" y="5029200"/>
                <a:ext cx="304800" cy="304800"/>
              </a:xfrm>
              <a:prstGeom prst="star5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6A4EED8-24A5-4385-88C9-30F7BEC94FE3}"/>
                  </a:ext>
                </a:extLst>
              </p:cNvPr>
              <p:cNvSpPr/>
              <p:nvPr/>
            </p:nvSpPr>
            <p:spPr>
              <a:xfrm>
                <a:off x="2133600" y="3962400"/>
                <a:ext cx="228600" cy="228600"/>
              </a:xfrm>
              <a:prstGeom prst="ellipse">
                <a:avLst/>
              </a:prstGeom>
              <a:solidFill>
                <a:srgbClr val="00B1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id="{6C852D8B-909C-410B-88DB-01D5E3488FB6}"/>
                  </a:ext>
                </a:extLst>
              </p:cNvPr>
              <p:cNvSpPr/>
              <p:nvPr/>
            </p:nvSpPr>
            <p:spPr>
              <a:xfrm>
                <a:off x="1524000" y="3810000"/>
                <a:ext cx="228600" cy="228600"/>
              </a:xfrm>
              <a:prstGeom prst="pentagon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Pentagon 59">
                <a:extLst>
                  <a:ext uri="{FF2B5EF4-FFF2-40B4-BE49-F238E27FC236}">
                    <a16:creationId xmlns:a16="http://schemas.microsoft.com/office/drawing/2014/main" id="{0A629F71-F022-46C1-B632-BA37896A4602}"/>
                  </a:ext>
                </a:extLst>
              </p:cNvPr>
              <p:cNvSpPr/>
              <p:nvPr/>
            </p:nvSpPr>
            <p:spPr>
              <a:xfrm>
                <a:off x="1676400" y="4648200"/>
                <a:ext cx="228600" cy="228600"/>
              </a:xfrm>
              <a:prstGeom prst="pentagon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Moon 60">
                <a:extLst>
                  <a:ext uri="{FF2B5EF4-FFF2-40B4-BE49-F238E27FC236}">
                    <a16:creationId xmlns:a16="http://schemas.microsoft.com/office/drawing/2014/main" id="{39796710-B0EA-4D09-9048-335E45AAAB4A}"/>
                  </a:ext>
                </a:extLst>
              </p:cNvPr>
              <p:cNvSpPr/>
              <p:nvPr/>
            </p:nvSpPr>
            <p:spPr>
              <a:xfrm>
                <a:off x="1047750" y="3810000"/>
                <a:ext cx="171450" cy="228600"/>
              </a:xfrm>
              <a:prstGeom prst="mo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717D0D8-D679-4ADB-A7C9-9A043E3988D9}"/>
                  </a:ext>
                </a:extLst>
              </p:cNvPr>
              <p:cNvSpPr/>
              <p:nvPr/>
            </p:nvSpPr>
            <p:spPr>
              <a:xfrm>
                <a:off x="1676400" y="4267200"/>
                <a:ext cx="228600" cy="228600"/>
              </a:xfrm>
              <a:prstGeom prst="ellipse">
                <a:avLst/>
              </a:prstGeom>
              <a:solidFill>
                <a:srgbClr val="00B1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Star: 5 Points 62">
                <a:extLst>
                  <a:ext uri="{FF2B5EF4-FFF2-40B4-BE49-F238E27FC236}">
                    <a16:creationId xmlns:a16="http://schemas.microsoft.com/office/drawing/2014/main" id="{F1A96AB9-D4DE-45F1-AEFD-C882C5014741}"/>
                  </a:ext>
                </a:extLst>
              </p:cNvPr>
              <p:cNvSpPr/>
              <p:nvPr/>
            </p:nvSpPr>
            <p:spPr>
              <a:xfrm>
                <a:off x="914400" y="4572000"/>
                <a:ext cx="304800" cy="304800"/>
              </a:xfrm>
              <a:prstGeom prst="star5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7707D50-72CD-45C0-BBF1-1FFB29C324F0}"/>
                  </a:ext>
                </a:extLst>
              </p:cNvPr>
              <p:cNvSpPr/>
              <p:nvPr/>
            </p:nvSpPr>
            <p:spPr>
              <a:xfrm>
                <a:off x="1600200" y="50292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AA58631-41B0-4D8F-A45C-782DC17F0B58}"/>
                  </a:ext>
                </a:extLst>
              </p:cNvPr>
              <p:cNvSpPr/>
              <p:nvPr/>
            </p:nvSpPr>
            <p:spPr>
              <a:xfrm>
                <a:off x="1905000" y="38100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8177D8-B5C4-48E5-8D4D-2BFD37AA1E3D}"/>
                  </a:ext>
                </a:extLst>
              </p:cNvPr>
              <p:cNvSpPr/>
              <p:nvPr/>
            </p:nvSpPr>
            <p:spPr>
              <a:xfrm>
                <a:off x="2057400" y="47244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4C88EACD-3E94-4BAB-94BD-07F446A68837}"/>
                </a:ext>
              </a:extLst>
            </p:cNvPr>
            <p:cNvSpPr/>
            <p:nvPr/>
          </p:nvSpPr>
          <p:spPr>
            <a:xfrm>
              <a:off x="2819400" y="4419600"/>
              <a:ext cx="381000" cy="304800"/>
            </a:xfrm>
            <a:prstGeom prst="rightArrow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238B7A6-8AAF-4DAD-B4A9-9083975D2742}"/>
              </a:ext>
            </a:extLst>
          </p:cNvPr>
          <p:cNvGrpSpPr/>
          <p:nvPr/>
        </p:nvGrpSpPr>
        <p:grpSpPr>
          <a:xfrm>
            <a:off x="8244486" y="3118600"/>
            <a:ext cx="1356714" cy="1102066"/>
            <a:chOff x="4238625" y="3924300"/>
            <a:chExt cx="2438985" cy="1981200"/>
          </a:xfrm>
        </p:grpSpPr>
        <p:sp>
          <p:nvSpPr>
            <p:cNvPr id="72" name="Pentagon 71">
              <a:extLst>
                <a:ext uri="{FF2B5EF4-FFF2-40B4-BE49-F238E27FC236}">
                  <a16:creationId xmlns:a16="http://schemas.microsoft.com/office/drawing/2014/main" id="{39DA942F-24AE-4ED1-B78C-396AE2025BFE}"/>
                </a:ext>
              </a:extLst>
            </p:cNvPr>
            <p:cNvSpPr/>
            <p:nvPr/>
          </p:nvSpPr>
          <p:spPr>
            <a:xfrm>
              <a:off x="5688563" y="4266422"/>
              <a:ext cx="228600" cy="228600"/>
            </a:xfrm>
            <a:prstGeom prst="pentag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Heart 72">
              <a:extLst>
                <a:ext uri="{FF2B5EF4-FFF2-40B4-BE49-F238E27FC236}">
                  <a16:creationId xmlns:a16="http://schemas.microsoft.com/office/drawing/2014/main" id="{71C94FC1-1FB7-4BBB-B03E-852A92EDCA79}"/>
                </a:ext>
              </a:extLst>
            </p:cNvPr>
            <p:cNvSpPr/>
            <p:nvPr/>
          </p:nvSpPr>
          <p:spPr>
            <a:xfrm>
              <a:off x="5257800" y="4572000"/>
              <a:ext cx="228600" cy="228600"/>
            </a:xfrm>
            <a:prstGeom prst="hear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Star: 5 Points 73">
              <a:extLst>
                <a:ext uri="{FF2B5EF4-FFF2-40B4-BE49-F238E27FC236}">
                  <a16:creationId xmlns:a16="http://schemas.microsoft.com/office/drawing/2014/main" id="{DA9D9CFD-6637-4E8B-ABB3-2EE3F4FF6288}"/>
                </a:ext>
              </a:extLst>
            </p:cNvPr>
            <p:cNvSpPr/>
            <p:nvPr/>
          </p:nvSpPr>
          <p:spPr>
            <a:xfrm>
              <a:off x="5105400" y="5181600"/>
              <a:ext cx="304800" cy="3048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56BE7E06-B3F6-4BE3-B09C-D148860F54D5}"/>
                </a:ext>
              </a:extLst>
            </p:cNvPr>
            <p:cNvSpPr/>
            <p:nvPr/>
          </p:nvSpPr>
          <p:spPr>
            <a:xfrm>
              <a:off x="6096000" y="5105400"/>
              <a:ext cx="228600" cy="22860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150B7145-47EE-4ED6-A3DB-A0428AD2C246}"/>
                </a:ext>
              </a:extLst>
            </p:cNvPr>
            <p:cNvSpPr/>
            <p:nvPr/>
          </p:nvSpPr>
          <p:spPr>
            <a:xfrm>
              <a:off x="6248400" y="4648200"/>
              <a:ext cx="228600" cy="228600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C416829-E213-4D38-A96D-0EB65B57A5A0}"/>
                </a:ext>
              </a:extLst>
            </p:cNvPr>
            <p:cNvSpPr/>
            <p:nvPr/>
          </p:nvSpPr>
          <p:spPr>
            <a:xfrm>
              <a:off x="4772610" y="3924300"/>
              <a:ext cx="1905000" cy="1981200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entagon 77">
              <a:extLst>
                <a:ext uri="{FF2B5EF4-FFF2-40B4-BE49-F238E27FC236}">
                  <a16:creationId xmlns:a16="http://schemas.microsoft.com/office/drawing/2014/main" id="{E8CD7ED8-F689-4D6C-9719-C589D32E8907}"/>
                </a:ext>
              </a:extLst>
            </p:cNvPr>
            <p:cNvSpPr/>
            <p:nvPr/>
          </p:nvSpPr>
          <p:spPr>
            <a:xfrm>
              <a:off x="5917163" y="4608544"/>
              <a:ext cx="228600" cy="228600"/>
            </a:xfrm>
            <a:prstGeom prst="pentag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entagon 78">
              <a:extLst>
                <a:ext uri="{FF2B5EF4-FFF2-40B4-BE49-F238E27FC236}">
                  <a16:creationId xmlns:a16="http://schemas.microsoft.com/office/drawing/2014/main" id="{EF8D13C0-6BD0-4313-AD20-A015558D8EC0}"/>
                </a:ext>
              </a:extLst>
            </p:cNvPr>
            <p:cNvSpPr/>
            <p:nvPr/>
          </p:nvSpPr>
          <p:spPr>
            <a:xfrm>
              <a:off x="5459963" y="5448300"/>
              <a:ext cx="228600" cy="228600"/>
            </a:xfrm>
            <a:prstGeom prst="pentag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Heart 79">
              <a:extLst>
                <a:ext uri="{FF2B5EF4-FFF2-40B4-BE49-F238E27FC236}">
                  <a16:creationId xmlns:a16="http://schemas.microsoft.com/office/drawing/2014/main" id="{2592DB2E-FA0E-4CDE-BAA8-960D1304E82F}"/>
                </a:ext>
              </a:extLst>
            </p:cNvPr>
            <p:cNvSpPr/>
            <p:nvPr/>
          </p:nvSpPr>
          <p:spPr>
            <a:xfrm>
              <a:off x="5628690" y="4883798"/>
              <a:ext cx="228600" cy="228600"/>
            </a:xfrm>
            <a:prstGeom prst="hear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apezoid 80">
              <a:extLst>
                <a:ext uri="{FF2B5EF4-FFF2-40B4-BE49-F238E27FC236}">
                  <a16:creationId xmlns:a16="http://schemas.microsoft.com/office/drawing/2014/main" id="{F232ECEA-3F85-4B17-A0E9-EBCDF3D0CDCA}"/>
                </a:ext>
              </a:extLst>
            </p:cNvPr>
            <p:cNvSpPr/>
            <p:nvPr/>
          </p:nvSpPr>
          <p:spPr>
            <a:xfrm>
              <a:off x="5776426" y="5455298"/>
              <a:ext cx="228600" cy="228600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apezoid 81">
              <a:extLst>
                <a:ext uri="{FF2B5EF4-FFF2-40B4-BE49-F238E27FC236}">
                  <a16:creationId xmlns:a16="http://schemas.microsoft.com/office/drawing/2014/main" id="{941F9EF9-378C-4B89-8CB3-FE2A06A21F09}"/>
                </a:ext>
              </a:extLst>
            </p:cNvPr>
            <p:cNvSpPr/>
            <p:nvPr/>
          </p:nvSpPr>
          <p:spPr>
            <a:xfrm>
              <a:off x="5181600" y="4869802"/>
              <a:ext cx="228600" cy="228600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A1233418-B758-4579-9E27-FAA5EF0A72E1}"/>
                </a:ext>
              </a:extLst>
            </p:cNvPr>
            <p:cNvSpPr/>
            <p:nvPr/>
          </p:nvSpPr>
          <p:spPr>
            <a:xfrm>
              <a:off x="5372100" y="4203052"/>
              <a:ext cx="228600" cy="228600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row: Right 83">
              <a:extLst>
                <a:ext uri="{FF2B5EF4-FFF2-40B4-BE49-F238E27FC236}">
                  <a16:creationId xmlns:a16="http://schemas.microsoft.com/office/drawing/2014/main" id="{CD459233-16E9-45D1-9D0E-5AACCE29AD30}"/>
                </a:ext>
              </a:extLst>
            </p:cNvPr>
            <p:cNvSpPr/>
            <p:nvPr/>
          </p:nvSpPr>
          <p:spPr>
            <a:xfrm flipH="1">
              <a:off x="4238625" y="4633426"/>
              <a:ext cx="400050" cy="304800"/>
            </a:xfrm>
            <a:prstGeom prst="rightArrow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96368DE-5B49-9822-C40C-313BCC944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Metabolism explains the composition of bacterial communities</a:t>
            </a:r>
          </a:p>
        </p:txBody>
      </p:sp>
    </p:spTree>
    <p:extLst>
      <p:ext uri="{BB962C8B-B14F-4D97-AF65-F5344CB8AC3E}">
        <p14:creationId xmlns:p14="http://schemas.microsoft.com/office/powerpoint/2010/main" val="24504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3B49A4-B6CE-4981-A76E-D0EEF6332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614" y="90585"/>
            <a:ext cx="8779179" cy="738664"/>
          </a:xfrm>
        </p:spPr>
        <p:txBody>
          <a:bodyPr>
            <a:normAutofit/>
          </a:bodyPr>
          <a:lstStyle/>
          <a:p>
            <a:r>
              <a:rPr lang="en-US" sz="2400" dirty="0"/>
              <a:t>Metabolism explains the composition of bacterial communities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1C94E4-40A3-47CC-ACA9-76CC3B794DEC}"/>
              </a:ext>
            </a:extLst>
          </p:cNvPr>
          <p:cNvGrpSpPr/>
          <p:nvPr/>
        </p:nvGrpSpPr>
        <p:grpSpPr>
          <a:xfrm>
            <a:off x="3565850" y="4464716"/>
            <a:ext cx="2072951" cy="1555084"/>
            <a:chOff x="1203649" y="4343401"/>
            <a:chExt cx="2072951" cy="155508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1E970DC-2539-4B67-A01B-BEC391FD7FAB}"/>
                </a:ext>
              </a:extLst>
            </p:cNvPr>
            <p:cNvSpPr/>
            <p:nvPr/>
          </p:nvSpPr>
          <p:spPr>
            <a:xfrm>
              <a:off x="1219200" y="4343401"/>
              <a:ext cx="1992351" cy="1421476"/>
            </a:xfrm>
            <a:prstGeom prst="rect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97980F4-E259-40AE-9E5D-0CCB50594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03649" y="4477009"/>
              <a:ext cx="2072951" cy="1421476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FBDDDFF9-0F35-4122-B877-F01F8C8B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1657" y="1493646"/>
            <a:ext cx="926690" cy="11209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5DB3F11-CC48-4CCD-88B5-73DCEDC0B0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609" y="2868184"/>
            <a:ext cx="640072" cy="9418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7B27A9-74B2-4725-A60B-84F86F3A9F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201" y="4237341"/>
            <a:ext cx="1097831" cy="80050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B66E55-1B24-4957-B668-F9F1E8BD54F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2216" y="5270360"/>
            <a:ext cx="816401" cy="100289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37E61EF-333B-4DF2-B51C-5E195324CF08}"/>
              </a:ext>
            </a:extLst>
          </p:cNvPr>
          <p:cNvGrpSpPr/>
          <p:nvPr/>
        </p:nvGrpSpPr>
        <p:grpSpPr>
          <a:xfrm>
            <a:off x="9155454" y="1799466"/>
            <a:ext cx="591121" cy="543507"/>
            <a:chOff x="7696200" y="1447800"/>
            <a:chExt cx="1219200" cy="1120996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11DD109-7D14-4D81-A10B-69DCDCC0F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45457" y="1524000"/>
              <a:ext cx="829281" cy="984575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BC33D84-AF57-4E2F-9C78-7A82861C047F}"/>
                </a:ext>
              </a:extLst>
            </p:cNvPr>
            <p:cNvSpPr/>
            <p:nvPr/>
          </p:nvSpPr>
          <p:spPr>
            <a:xfrm>
              <a:off x="7696200" y="1447800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540290-73F0-4273-A833-ECB8B8477409}"/>
              </a:ext>
            </a:extLst>
          </p:cNvPr>
          <p:cNvGrpSpPr/>
          <p:nvPr/>
        </p:nvGrpSpPr>
        <p:grpSpPr>
          <a:xfrm>
            <a:off x="9153353" y="3171206"/>
            <a:ext cx="591121" cy="543507"/>
            <a:chOff x="7772400" y="2797396"/>
            <a:chExt cx="1219200" cy="112099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2FB7537-555B-4468-BBB6-450D2293A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1531" y="2969810"/>
              <a:ext cx="594185" cy="705594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57CD906-E61C-4556-A388-C51CA15BAA2B}"/>
                </a:ext>
              </a:extLst>
            </p:cNvPr>
            <p:cNvSpPr/>
            <p:nvPr/>
          </p:nvSpPr>
          <p:spPr>
            <a:xfrm>
              <a:off x="7772400" y="2797396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E5C2130-F2C3-49B8-9129-564D841E4ECA}"/>
              </a:ext>
            </a:extLst>
          </p:cNvPr>
          <p:cNvGrpSpPr/>
          <p:nvPr/>
        </p:nvGrpSpPr>
        <p:grpSpPr>
          <a:xfrm>
            <a:off x="9153353" y="4439245"/>
            <a:ext cx="591121" cy="543507"/>
            <a:chOff x="7705827" y="4219854"/>
            <a:chExt cx="1219200" cy="112099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025649E-D49D-4475-AA48-6D39AEC47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1532" y="4377526"/>
              <a:ext cx="367790" cy="894841"/>
            </a:xfrm>
            <a:prstGeom prst="rect">
              <a:avLst/>
            </a:pr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4441266-275A-456B-8524-AF333117595A}"/>
                </a:ext>
              </a:extLst>
            </p:cNvPr>
            <p:cNvSpPr/>
            <p:nvPr/>
          </p:nvSpPr>
          <p:spPr>
            <a:xfrm>
              <a:off x="7705827" y="4219854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E9834C7-D224-4186-90FF-F6E85F1A8BA7}"/>
              </a:ext>
            </a:extLst>
          </p:cNvPr>
          <p:cNvGrpSpPr/>
          <p:nvPr/>
        </p:nvGrpSpPr>
        <p:grpSpPr>
          <a:xfrm>
            <a:off x="9220876" y="5120482"/>
            <a:ext cx="1219200" cy="1147967"/>
            <a:chOff x="7809146" y="5065962"/>
            <a:chExt cx="1219200" cy="114796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778AAC1-8EB7-4806-9BED-402835F2E561}"/>
                </a:ext>
              </a:extLst>
            </p:cNvPr>
            <p:cNvSpPr/>
            <p:nvPr/>
          </p:nvSpPr>
          <p:spPr>
            <a:xfrm>
              <a:off x="7809146" y="5065962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DBD3125-9256-4E32-9F76-57B9B3631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87016" y="5092934"/>
              <a:ext cx="955517" cy="1120995"/>
            </a:xfrm>
            <a:prstGeom prst="rect">
              <a:avLst/>
            </a:prstGeom>
          </p:spPr>
        </p:pic>
      </p:grp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E2FC46FD-A718-484E-A728-CEBD2A7DA41E}"/>
              </a:ext>
            </a:extLst>
          </p:cNvPr>
          <p:cNvSpPr/>
          <p:nvPr/>
        </p:nvSpPr>
        <p:spPr>
          <a:xfrm>
            <a:off x="6897264" y="1773709"/>
            <a:ext cx="381000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533881A-825C-4F2D-8932-CAA59F2D336B}"/>
              </a:ext>
            </a:extLst>
          </p:cNvPr>
          <p:cNvSpPr/>
          <p:nvPr/>
        </p:nvSpPr>
        <p:spPr>
          <a:xfrm>
            <a:off x="7026655" y="5835610"/>
            <a:ext cx="2086278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56F6-1232-4880-A28F-36ABB410F5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2086" b="11147"/>
          <a:stretch/>
        </p:blipFill>
        <p:spPr>
          <a:xfrm>
            <a:off x="7231016" y="2763214"/>
            <a:ext cx="1762296" cy="125505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6281223-49A7-432C-89A3-8BC3B5AA950D}"/>
              </a:ext>
            </a:extLst>
          </p:cNvPr>
          <p:cNvGrpSpPr/>
          <p:nvPr/>
        </p:nvGrpSpPr>
        <p:grpSpPr>
          <a:xfrm>
            <a:off x="7309992" y="1394095"/>
            <a:ext cx="1760564" cy="1285424"/>
            <a:chOff x="5783236" y="3384992"/>
            <a:chExt cx="1760564" cy="12854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D9A622-1A41-4B66-B0F8-A567F2267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8673" t="-649" r="22951" b="11796"/>
            <a:stretch/>
          </p:blipFill>
          <p:spPr>
            <a:xfrm>
              <a:off x="6689650" y="3384992"/>
              <a:ext cx="854150" cy="12550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8EB096-17BA-4431-A8BD-78F24210C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" t="7534" r="78688" b="8660"/>
            <a:stretch/>
          </p:blipFill>
          <p:spPr>
            <a:xfrm>
              <a:off x="5783236" y="3486658"/>
              <a:ext cx="990589" cy="118375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500D77-1990-42F0-A88B-9C6B5F257E70}"/>
              </a:ext>
            </a:extLst>
          </p:cNvPr>
          <p:cNvGrpSpPr/>
          <p:nvPr/>
        </p:nvGrpSpPr>
        <p:grpSpPr>
          <a:xfrm>
            <a:off x="7120481" y="4109101"/>
            <a:ext cx="1994247" cy="1287950"/>
            <a:chOff x="5257811" y="3538730"/>
            <a:chExt cx="1994247" cy="128795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4DC04FB-4992-41D7-9AB0-406255BF8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" t="7534" r="78688" b="8660"/>
            <a:stretch/>
          </p:blipFill>
          <p:spPr>
            <a:xfrm>
              <a:off x="5257811" y="3642922"/>
              <a:ext cx="990589" cy="118375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D6DF2E-56D3-4A45-BE86-37843A83D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8408" b="11147"/>
            <a:stretch/>
          </p:blipFill>
          <p:spPr>
            <a:xfrm>
              <a:off x="6248400" y="3538730"/>
              <a:ext cx="1003658" cy="1255056"/>
            </a:xfrm>
            <a:prstGeom prst="rect">
              <a:avLst/>
            </a:prstGeom>
          </p:spPr>
        </p:pic>
      </p:grp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8CC4398-B455-4A99-8486-B1D9F6A19EDC}"/>
              </a:ext>
            </a:extLst>
          </p:cNvPr>
          <p:cNvSpPr/>
          <p:nvPr/>
        </p:nvSpPr>
        <p:spPr>
          <a:xfrm>
            <a:off x="6854277" y="3200569"/>
            <a:ext cx="381000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C481AA7-2774-4651-9CBD-D048A07C8D39}"/>
              </a:ext>
            </a:extLst>
          </p:cNvPr>
          <p:cNvSpPr/>
          <p:nvPr/>
        </p:nvSpPr>
        <p:spPr>
          <a:xfrm>
            <a:off x="6850107" y="4497081"/>
            <a:ext cx="381000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F482E4F0-CA4F-4096-A589-386043F2FB1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2948" y="2259677"/>
            <a:ext cx="1987327" cy="1924237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29918540-557F-4C1E-86F7-C4D56D312763}"/>
              </a:ext>
            </a:extLst>
          </p:cNvPr>
          <p:cNvGrpSpPr/>
          <p:nvPr/>
        </p:nvGrpSpPr>
        <p:grpSpPr>
          <a:xfrm>
            <a:off x="2061553" y="3714712"/>
            <a:ext cx="1481222" cy="2273298"/>
            <a:chOff x="146181" y="3112250"/>
            <a:chExt cx="1843349" cy="282907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B86A1C3-2607-4AE2-8E49-FBBC7529F2D2}"/>
                </a:ext>
              </a:extLst>
            </p:cNvPr>
            <p:cNvGrpSpPr/>
            <p:nvPr/>
          </p:nvGrpSpPr>
          <p:grpSpPr>
            <a:xfrm>
              <a:off x="146181" y="4508925"/>
              <a:ext cx="1529101" cy="1432395"/>
              <a:chOff x="253562" y="3965851"/>
              <a:chExt cx="1215746" cy="115096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DFE7B51-E13B-4994-A8E8-BDAD5BC00190}"/>
                  </a:ext>
                </a:extLst>
              </p:cNvPr>
              <p:cNvSpPr/>
              <p:nvPr/>
            </p:nvSpPr>
            <p:spPr>
              <a:xfrm>
                <a:off x="253562" y="3965851"/>
                <a:ext cx="1215746" cy="1150960"/>
              </a:xfrm>
              <a:prstGeom prst="ellipse">
                <a:avLst/>
              </a:prstGeom>
              <a:noFill/>
              <a:ln>
                <a:solidFill>
                  <a:srgbClr val="00B1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1BC223C-EA70-4377-B7D2-E9802FCFA44A}"/>
                  </a:ext>
                </a:extLst>
              </p:cNvPr>
              <p:cNvGrpSpPr/>
              <p:nvPr/>
            </p:nvGrpSpPr>
            <p:grpSpPr>
              <a:xfrm>
                <a:off x="399452" y="4098654"/>
                <a:ext cx="923967" cy="885354"/>
                <a:chOff x="914400" y="3810000"/>
                <a:chExt cx="1447800" cy="1524000"/>
              </a:xfrm>
            </p:grpSpPr>
            <p:sp>
              <p:nvSpPr>
                <p:cNvPr id="12" name="Pentagon 11">
                  <a:extLst>
                    <a:ext uri="{FF2B5EF4-FFF2-40B4-BE49-F238E27FC236}">
                      <a16:creationId xmlns:a16="http://schemas.microsoft.com/office/drawing/2014/main" id="{9B415319-4DB0-4A3C-B5E2-F3DD578DCEFA}"/>
                    </a:ext>
                  </a:extLst>
                </p:cNvPr>
                <p:cNvSpPr/>
                <p:nvPr/>
              </p:nvSpPr>
              <p:spPr>
                <a:xfrm>
                  <a:off x="1066800" y="4267200"/>
                  <a:ext cx="228600" cy="228600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04D5A5D-629D-4AD4-B6D7-24A92EDE4429}"/>
                    </a:ext>
                  </a:extLst>
                </p:cNvPr>
                <p:cNvSpPr/>
                <p:nvPr/>
              </p:nvSpPr>
              <p:spPr>
                <a:xfrm>
                  <a:off x="1447800" y="4267200"/>
                  <a:ext cx="152400" cy="1524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Moon 13">
                  <a:extLst>
                    <a:ext uri="{FF2B5EF4-FFF2-40B4-BE49-F238E27FC236}">
                      <a16:creationId xmlns:a16="http://schemas.microsoft.com/office/drawing/2014/main" id="{ECE49E13-55F4-4A4E-8D99-3F79DCF74F32}"/>
                    </a:ext>
                  </a:extLst>
                </p:cNvPr>
                <p:cNvSpPr/>
                <p:nvPr/>
              </p:nvSpPr>
              <p:spPr>
                <a:xfrm>
                  <a:off x="1287624" y="4800600"/>
                  <a:ext cx="171450" cy="228600"/>
                </a:xfrm>
                <a:prstGeom prst="moon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Heart 14">
                  <a:extLst>
                    <a:ext uri="{FF2B5EF4-FFF2-40B4-BE49-F238E27FC236}">
                      <a16:creationId xmlns:a16="http://schemas.microsoft.com/office/drawing/2014/main" id="{E5718FAC-FABF-476E-B1D6-92EC9B5B3ACD}"/>
                    </a:ext>
                  </a:extLst>
                </p:cNvPr>
                <p:cNvSpPr/>
                <p:nvPr/>
              </p:nvSpPr>
              <p:spPr>
                <a:xfrm>
                  <a:off x="2133600" y="4419600"/>
                  <a:ext cx="228600" cy="228600"/>
                </a:xfrm>
                <a:prstGeom prst="hear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Star: 5 Points 15">
                  <a:extLst>
                    <a:ext uri="{FF2B5EF4-FFF2-40B4-BE49-F238E27FC236}">
                      <a16:creationId xmlns:a16="http://schemas.microsoft.com/office/drawing/2014/main" id="{0DB573CB-259C-43F8-86DF-53C15A920A2D}"/>
                    </a:ext>
                  </a:extLst>
                </p:cNvPr>
                <p:cNvSpPr/>
                <p:nvPr/>
              </p:nvSpPr>
              <p:spPr>
                <a:xfrm>
                  <a:off x="1881673" y="5029200"/>
                  <a:ext cx="304800" cy="304800"/>
                </a:xfrm>
                <a:prstGeom prst="star5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8CBB9DB-B794-4096-884C-94BDF348CF6F}"/>
                    </a:ext>
                  </a:extLst>
                </p:cNvPr>
                <p:cNvSpPr/>
                <p:nvPr/>
              </p:nvSpPr>
              <p:spPr>
                <a:xfrm>
                  <a:off x="2133600" y="3962400"/>
                  <a:ext cx="228600" cy="228600"/>
                </a:xfrm>
                <a:prstGeom prst="ellipse">
                  <a:avLst/>
                </a:prstGeom>
                <a:solidFill>
                  <a:srgbClr val="00B1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0080CDF9-FF38-4035-87EF-A9C98718AF3D}"/>
                    </a:ext>
                  </a:extLst>
                </p:cNvPr>
                <p:cNvSpPr/>
                <p:nvPr/>
              </p:nvSpPr>
              <p:spPr>
                <a:xfrm>
                  <a:off x="1524000" y="3810000"/>
                  <a:ext cx="228600" cy="228600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Pentagon 18">
                  <a:extLst>
                    <a:ext uri="{FF2B5EF4-FFF2-40B4-BE49-F238E27FC236}">
                      <a16:creationId xmlns:a16="http://schemas.microsoft.com/office/drawing/2014/main" id="{4BFD90C5-0EE7-4399-97D5-C0CF5B25ADE6}"/>
                    </a:ext>
                  </a:extLst>
                </p:cNvPr>
                <p:cNvSpPr/>
                <p:nvPr/>
              </p:nvSpPr>
              <p:spPr>
                <a:xfrm>
                  <a:off x="1676400" y="4648200"/>
                  <a:ext cx="228600" cy="228600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Moon 19">
                  <a:extLst>
                    <a:ext uri="{FF2B5EF4-FFF2-40B4-BE49-F238E27FC236}">
                      <a16:creationId xmlns:a16="http://schemas.microsoft.com/office/drawing/2014/main" id="{4C5FFC48-A855-4316-AC09-86EDBA00F338}"/>
                    </a:ext>
                  </a:extLst>
                </p:cNvPr>
                <p:cNvSpPr/>
                <p:nvPr/>
              </p:nvSpPr>
              <p:spPr>
                <a:xfrm>
                  <a:off x="1047750" y="3810000"/>
                  <a:ext cx="171450" cy="228600"/>
                </a:xfrm>
                <a:prstGeom prst="moon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A42BAE9-2A8E-43D6-A426-CB72F703B299}"/>
                    </a:ext>
                  </a:extLst>
                </p:cNvPr>
                <p:cNvSpPr/>
                <p:nvPr/>
              </p:nvSpPr>
              <p:spPr>
                <a:xfrm>
                  <a:off x="1676400" y="4267200"/>
                  <a:ext cx="228600" cy="228600"/>
                </a:xfrm>
                <a:prstGeom prst="ellipse">
                  <a:avLst/>
                </a:prstGeom>
                <a:solidFill>
                  <a:srgbClr val="00B1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Star: 5 Points 21">
                  <a:extLst>
                    <a:ext uri="{FF2B5EF4-FFF2-40B4-BE49-F238E27FC236}">
                      <a16:creationId xmlns:a16="http://schemas.microsoft.com/office/drawing/2014/main" id="{7889C5F0-75C7-453A-88C7-6F792C681F96}"/>
                    </a:ext>
                  </a:extLst>
                </p:cNvPr>
                <p:cNvSpPr/>
                <p:nvPr/>
              </p:nvSpPr>
              <p:spPr>
                <a:xfrm>
                  <a:off x="914400" y="4572000"/>
                  <a:ext cx="304800" cy="304800"/>
                </a:xfrm>
                <a:prstGeom prst="star5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09CF2A3-9A88-4692-878A-C28F65B9DECD}"/>
                    </a:ext>
                  </a:extLst>
                </p:cNvPr>
                <p:cNvSpPr/>
                <p:nvPr/>
              </p:nvSpPr>
              <p:spPr>
                <a:xfrm>
                  <a:off x="1600200" y="5029200"/>
                  <a:ext cx="152400" cy="1524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2C16219-904E-449C-B4DF-4D645E5CA758}"/>
                    </a:ext>
                  </a:extLst>
                </p:cNvPr>
                <p:cNvSpPr/>
                <p:nvPr/>
              </p:nvSpPr>
              <p:spPr>
                <a:xfrm>
                  <a:off x="1905000" y="3810000"/>
                  <a:ext cx="152400" cy="1524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097AE88-B8F3-408B-9953-699C457BF7F9}"/>
                    </a:ext>
                  </a:extLst>
                </p:cNvPr>
                <p:cNvSpPr/>
                <p:nvPr/>
              </p:nvSpPr>
              <p:spPr>
                <a:xfrm>
                  <a:off x="2057400" y="4724400"/>
                  <a:ext cx="152400" cy="1524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3E25C4B-CA98-42F1-A698-153286AAAF2C}"/>
                </a:ext>
              </a:extLst>
            </p:cNvPr>
            <p:cNvSpPr/>
            <p:nvPr/>
          </p:nvSpPr>
          <p:spPr>
            <a:xfrm>
              <a:off x="1746381" y="5188592"/>
              <a:ext cx="243149" cy="177071"/>
            </a:xfrm>
            <a:prstGeom prst="rightArrow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E15A53-FA10-4B95-B63D-BB7F1BA2EFA3}"/>
                </a:ext>
              </a:extLst>
            </p:cNvPr>
            <p:cNvGrpSpPr/>
            <p:nvPr/>
          </p:nvGrpSpPr>
          <p:grpSpPr>
            <a:xfrm>
              <a:off x="394107" y="3112250"/>
              <a:ext cx="1025997" cy="1013028"/>
              <a:chOff x="382652" y="5001693"/>
              <a:chExt cx="1210711" cy="116774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3A4B88F-DB56-4357-AEFB-B2E242A451B1}"/>
                  </a:ext>
                </a:extLst>
              </p:cNvPr>
              <p:cNvGrpSpPr/>
              <p:nvPr/>
            </p:nvGrpSpPr>
            <p:grpSpPr>
              <a:xfrm rot="20149396">
                <a:off x="483993" y="5031234"/>
                <a:ext cx="899075" cy="1112250"/>
                <a:chOff x="7162800" y="1143000"/>
                <a:chExt cx="1231908" cy="152400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49C82DC-435A-4FF5-9A7E-8404AC3F20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268342" y="1181122"/>
                  <a:ext cx="580258" cy="495278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ABAC5D6C-5869-4154-9211-565FEAE691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62800" y="1600200"/>
                  <a:ext cx="709644" cy="516095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C62DAA51-4657-46DB-B689-5A666DEDE8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62800" y="2057400"/>
                  <a:ext cx="698508" cy="57150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A7037B06-CC66-4F47-8055-24F5AAC67C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696200" y="1143000"/>
                  <a:ext cx="698508" cy="57150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5F39730F-CCF5-409A-A87E-8ADD6C8941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696200" y="1638298"/>
                  <a:ext cx="698508" cy="57150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63615AD-7707-4747-A3DD-987D26E31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696200" y="2095498"/>
                  <a:ext cx="698508" cy="571502"/>
                </a:xfrm>
                <a:prstGeom prst="rect">
                  <a:avLst/>
                </a:prstGeom>
              </p:spPr>
            </p:pic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373EF6-74AA-4DAA-BD91-21AACDF714E4}"/>
                  </a:ext>
                </a:extLst>
              </p:cNvPr>
              <p:cNvSpPr/>
              <p:nvPr/>
            </p:nvSpPr>
            <p:spPr>
              <a:xfrm>
                <a:off x="382652" y="5001693"/>
                <a:ext cx="1210711" cy="1167743"/>
              </a:xfrm>
              <a:prstGeom prst="rect">
                <a:avLst/>
              </a:prstGeom>
              <a:noFill/>
              <a:ln>
                <a:solidFill>
                  <a:srgbClr val="00B1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31CD1C43-7A67-42A1-849F-DD9BD663B074}"/>
                </a:ext>
              </a:extLst>
            </p:cNvPr>
            <p:cNvSpPr/>
            <p:nvPr/>
          </p:nvSpPr>
          <p:spPr>
            <a:xfrm rot="5400000">
              <a:off x="766353" y="4230588"/>
              <a:ext cx="243149" cy="177071"/>
            </a:xfrm>
            <a:prstGeom prst="rightArrow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figure2">
            <a:extLst>
              <a:ext uri="{FF2B5EF4-FFF2-40B4-BE49-F238E27FC236}">
                <a16:creationId xmlns:a16="http://schemas.microsoft.com/office/drawing/2014/main" id="{C869BC2E-BF2E-4A1E-8FEE-4443355E5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066" y="2077751"/>
            <a:ext cx="2001334" cy="146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5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4" grpId="0" animBg="1"/>
      <p:bldP spid="55" grpId="0" animBg="1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B0D28B-28C3-2CA1-7D07-476B665FCFB1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7376439A-F08E-A104-96B8-01DC1FC2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783F46-5A71-67B4-B0BB-57BC3FE6E110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D197F3BD-2BC6-75DD-46EC-0B7F2FCEEF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4563" y="2420444"/>
            <a:ext cx="3765176" cy="3195802"/>
          </a:xfrm>
          <a:prstGeom prst="rect">
            <a:avLst/>
          </a:prstGeom>
        </p:spPr>
      </p:pic>
      <p:pic>
        <p:nvPicPr>
          <p:cNvPr id="10" name="Picture 9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A09799A2-C68B-CAA9-D19F-B8C304D8D7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0248" y="2420444"/>
            <a:ext cx="3901440" cy="3195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75399-E745-0866-2F1C-E0C3334EE214}"/>
              </a:ext>
            </a:extLst>
          </p:cNvPr>
          <p:cNvSpPr txBox="1"/>
          <p:nvPr/>
        </p:nvSpPr>
        <p:spPr>
          <a:xfrm>
            <a:off x="5425440" y="222815"/>
            <a:ext cx="35863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my community stable?</a:t>
            </a:r>
          </a:p>
          <a:p>
            <a:endParaRPr lang="en-US" dirty="0"/>
          </a:p>
          <a:p>
            <a:r>
              <a:rPr lang="en-US" dirty="0"/>
              <a:t>Is it performing its desired function?</a:t>
            </a:r>
          </a:p>
          <a:p>
            <a:endParaRPr lang="en-US" dirty="0"/>
          </a:p>
          <a:p>
            <a:r>
              <a:rPr lang="en-US" dirty="0"/>
              <a:t>Will it shift to an alternative state?</a:t>
            </a:r>
          </a:p>
          <a:p>
            <a:endParaRPr lang="en-US" dirty="0"/>
          </a:p>
          <a:p>
            <a:r>
              <a:rPr lang="en-US" dirty="0"/>
              <a:t>How can I optimize its function?</a:t>
            </a:r>
          </a:p>
          <a:p>
            <a:endParaRPr lang="en-US" dirty="0"/>
          </a:p>
        </p:txBody>
      </p:sp>
      <p:pic>
        <p:nvPicPr>
          <p:cNvPr id="16" name="Picture 15" descr="\documentclass{article}&#10;\usepackage{amsmath}&#10;\pagestyle{empty}&#10;\begin{document}&#10;&#10;&#10;$E[X] = \int_{-\infty}^{\infty}xf(x)dx$&#10;&#10;\end{document}" title="IguanaTex Bitmap Display">
            <a:extLst>
              <a:ext uri="{FF2B5EF4-FFF2-40B4-BE49-F238E27FC236}">
                <a16:creationId xmlns:a16="http://schemas.microsoft.com/office/drawing/2014/main" id="{C13969A2-3567-5F3B-0F0F-83CB4C071F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20" y="5880061"/>
            <a:ext cx="4580884" cy="6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89AA5F25-D120-5340-7FC9-FB611AA6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8" y="92127"/>
            <a:ext cx="4456552" cy="53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A4FF85-7F2A-9DA6-3E6F-E507662ADDE3}"/>
              </a:ext>
            </a:extLst>
          </p:cNvPr>
          <p:cNvGrpSpPr/>
          <p:nvPr/>
        </p:nvGrpSpPr>
        <p:grpSpPr>
          <a:xfrm>
            <a:off x="5963792" y="425614"/>
            <a:ext cx="5568406" cy="5037930"/>
            <a:chOff x="6983252" y="3013781"/>
            <a:chExt cx="4528315" cy="4096924"/>
          </a:xfrm>
        </p:grpSpPr>
        <p:pic>
          <p:nvPicPr>
            <p:cNvPr id="6" name="Picture 6" descr="Fig. 2">
              <a:extLst>
                <a:ext uri="{FF2B5EF4-FFF2-40B4-BE49-F238E27FC236}">
                  <a16:creationId xmlns:a16="http://schemas.microsoft.com/office/drawing/2014/main" id="{38F4E9E6-E90F-AAB7-5531-907BA3137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3252" y="3013781"/>
              <a:ext cx="4528315" cy="361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44A06B-6B9C-CBBC-9F20-D36B03DD4D9A}"/>
                </a:ext>
              </a:extLst>
            </p:cNvPr>
            <p:cNvSpPr txBox="1"/>
            <p:nvPr/>
          </p:nvSpPr>
          <p:spPr>
            <a:xfrm>
              <a:off x="6983252" y="6833706"/>
              <a:ext cx="13955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Costea</a:t>
              </a:r>
              <a:r>
                <a:rPr lang="en-US" sz="1200" dirty="0"/>
                <a:t> et al. (2017)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07EA560-B8E4-07D3-9623-0726340BFABD}"/>
              </a:ext>
            </a:extLst>
          </p:cNvPr>
          <p:cNvSpPr txBox="1"/>
          <p:nvPr/>
        </p:nvSpPr>
        <p:spPr>
          <a:xfrm>
            <a:off x="1450909" y="5463544"/>
            <a:ext cx="1572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rgbClr val="222222"/>
                </a:solidFill>
                <a:effectLst/>
              </a:rPr>
              <a:t>Arumugam et al. 2011</a:t>
            </a:r>
          </a:p>
        </p:txBody>
      </p:sp>
    </p:spTree>
    <p:extLst>
      <p:ext uri="{BB962C8B-B14F-4D97-AF65-F5344CB8AC3E}">
        <p14:creationId xmlns:p14="http://schemas.microsoft.com/office/powerpoint/2010/main" val="14521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079F97EE-93E4-6FE7-2F94-AD9D8D612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522339"/>
            <a:ext cx="10913806" cy="6139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2C80A-3415-923E-41FB-097361323299}"/>
              </a:ext>
            </a:extLst>
          </p:cNvPr>
          <p:cNvSpPr txBox="1"/>
          <p:nvPr/>
        </p:nvSpPr>
        <p:spPr>
          <a:xfrm>
            <a:off x="4001843" y="5240780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Bas </a:t>
            </a:r>
            <a:r>
              <a:rPr lang="en-US" b="1" dirty="0" err="1">
                <a:solidFill>
                  <a:schemeClr val="bg2"/>
                </a:solidFill>
              </a:rPr>
              <a:t>Dutilh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A2E8D-AD5E-F500-BE57-20525B8E8BDE}"/>
              </a:ext>
            </a:extLst>
          </p:cNvPr>
          <p:cNvSpPr txBox="1"/>
          <p:nvPr/>
        </p:nvSpPr>
        <p:spPr>
          <a:xfrm>
            <a:off x="5205710" y="5581735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Martijn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Huijnen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C08EF-0954-EBBB-E18E-BA6EF0E1E97C}"/>
              </a:ext>
            </a:extLst>
          </p:cNvPr>
          <p:cNvSpPr txBox="1"/>
          <p:nvPr/>
        </p:nvSpPr>
        <p:spPr>
          <a:xfrm>
            <a:off x="6853423" y="5994541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Paulien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Hogeweg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35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A4CC-FC42-205F-44FB-17DA3CBF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Mechanistic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32D473-B0AC-DC18-2311-FA5059D4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42F82-CDFA-0D98-EB0C-08322DFF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5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1C6937-8FA8-EF7C-A8A6-C12FCEC0A8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4681685"/>
            <a:ext cx="2394896" cy="1796172"/>
          </a:xfrm>
          <a:prstGeom prst="rect">
            <a:avLst/>
          </a:prstGeom>
        </p:spPr>
      </p:pic>
      <p:pic>
        <p:nvPicPr>
          <p:cNvPr id="11" name="Picture 10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8968493C-C8BD-F428-16D6-BCB9FF501F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33085"/>
            <a:ext cx="2394896" cy="179617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087341-6074-3C8C-C5D4-89374991E5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2772438"/>
            <a:ext cx="2394897" cy="1796173"/>
          </a:xfrm>
          <a:prstGeom prst="rect">
            <a:avLst/>
          </a:prstGeom>
        </p:spPr>
      </p:pic>
      <p:pic>
        <p:nvPicPr>
          <p:cNvPr id="15" name="Picture 1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BF0107-18FE-5042-B82D-157089E5E0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633085"/>
            <a:ext cx="2394896" cy="1796172"/>
          </a:xfrm>
          <a:prstGeom prst="rect">
            <a:avLst/>
          </a:prstGeom>
        </p:spPr>
      </p:pic>
      <p:pic>
        <p:nvPicPr>
          <p:cNvPr id="17" name="Picture 1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9A1630D-32B9-259B-F187-339699AB74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633085"/>
            <a:ext cx="2394896" cy="1796172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F6FAE6-D46B-4296-14B9-4E9E19B4EC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2772439"/>
            <a:ext cx="2394896" cy="179617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6FA90A2-A787-9B91-8AF7-E780CA08F8B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56" y="4681685"/>
            <a:ext cx="2394897" cy="17961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6021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41988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9065444" y="462635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6267065" y="181565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332682" y="425702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F81A21E-2220-7F52-B3F4-64C06D47CA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9456" y="282992"/>
            <a:ext cx="2860846" cy="11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0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1C6937-8FA8-EF7C-A8A6-C12FCEC0A8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4681685"/>
            <a:ext cx="2394896" cy="1796172"/>
          </a:xfrm>
          <a:prstGeom prst="rect">
            <a:avLst/>
          </a:prstGeom>
        </p:spPr>
      </p:pic>
      <p:pic>
        <p:nvPicPr>
          <p:cNvPr id="11" name="Picture 10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8968493C-C8BD-F428-16D6-BCB9FF501F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91453"/>
            <a:ext cx="2394896" cy="179617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087341-6074-3C8C-C5D4-89374991E5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2772438"/>
            <a:ext cx="2394897" cy="1796173"/>
          </a:xfrm>
          <a:prstGeom prst="rect">
            <a:avLst/>
          </a:prstGeom>
        </p:spPr>
      </p:pic>
      <p:pic>
        <p:nvPicPr>
          <p:cNvPr id="15" name="Picture 1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BF0107-18FE-5042-B82D-157089E5E0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691453"/>
            <a:ext cx="2394896" cy="1796172"/>
          </a:xfrm>
          <a:prstGeom prst="rect">
            <a:avLst/>
          </a:prstGeom>
        </p:spPr>
      </p:pic>
      <p:pic>
        <p:nvPicPr>
          <p:cNvPr id="17" name="Picture 1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9A1630D-32B9-259B-F187-339699AB74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623357"/>
            <a:ext cx="2394896" cy="1796172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F6FAE6-D46B-4296-14B9-4E9E19B4EC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2772439"/>
            <a:ext cx="2394896" cy="179617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6FA90A2-A787-9B91-8AF7-E780CA08F8B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56" y="4681685"/>
            <a:ext cx="2394897" cy="17961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6021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41988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9065444" y="462635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6267065" y="181565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332682" y="425702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2" name="Picture 1" descr="A picture containing diagram, plot, line, screenshot&#10;&#10;Description automatically generated">
            <a:extLst>
              <a:ext uri="{FF2B5EF4-FFF2-40B4-BE49-F238E27FC236}">
                <a16:creationId xmlns:a16="http://schemas.microsoft.com/office/drawing/2014/main" id="{0DE50B87-45AB-A005-1C6F-9AEDACE947B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35876"/>
            <a:ext cx="2394895" cy="1796171"/>
          </a:xfrm>
          <a:prstGeom prst="rect">
            <a:avLst/>
          </a:prstGeom>
        </p:spPr>
      </p:pic>
      <p:pic>
        <p:nvPicPr>
          <p:cNvPr id="3" name="Picture 2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D063B077-680C-6C84-7557-240973162AB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8" y="630297"/>
            <a:ext cx="2394895" cy="1796171"/>
          </a:xfrm>
          <a:prstGeom prst="rect">
            <a:avLst/>
          </a:prstGeom>
        </p:spPr>
      </p:pic>
      <p:pic>
        <p:nvPicPr>
          <p:cNvPr id="4" name="Picture 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2782AA1-3600-4C02-0B08-181F6219629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9" y="2763645"/>
            <a:ext cx="2394895" cy="1796171"/>
          </a:xfrm>
          <a:prstGeom prst="rect">
            <a:avLst/>
          </a:prstGeom>
        </p:spPr>
      </p:pic>
      <p:pic>
        <p:nvPicPr>
          <p:cNvPr id="6" name="Picture 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5F80560-C06C-E0C2-BA5B-3DE4F450FD3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04" y="4667676"/>
            <a:ext cx="2394895" cy="1796171"/>
          </a:xfrm>
          <a:prstGeom prst="rect">
            <a:avLst/>
          </a:prstGeom>
        </p:spPr>
      </p:pic>
      <p:pic>
        <p:nvPicPr>
          <p:cNvPr id="8" name="Picture 7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EE9E0C0-BEDE-D1C9-BF88-3B26F1F77DA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4" y="593386"/>
            <a:ext cx="2508203" cy="1881152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C59A1EC-B1AA-2274-2C59-516005AAD958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3" y="2745204"/>
            <a:ext cx="2508204" cy="1881153"/>
          </a:xfrm>
          <a:prstGeom prst="rect">
            <a:avLst/>
          </a:prstGeom>
        </p:spPr>
      </p:pic>
      <p:pic>
        <p:nvPicPr>
          <p:cNvPr id="16" name="Picture 1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23C97D49-6C3F-AF9D-5D1C-4871AE472E7D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46" y="4677404"/>
            <a:ext cx="2508204" cy="1881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5E4A62-49CC-4312-DB84-D9F24651E1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3346" y="299443"/>
            <a:ext cx="2860846" cy="11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8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4E737-D1B1-BB5F-1483-6FC7BBA09368}"/>
              </a:ext>
            </a:extLst>
          </p:cNvPr>
          <p:cNvSpPr txBox="1"/>
          <p:nvPr/>
        </p:nvSpPr>
        <p:spPr>
          <a:xfrm>
            <a:off x="233464" y="729574"/>
            <a:ext cx="470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different dilution rates in a chemostat</a:t>
            </a:r>
          </a:p>
        </p:txBody>
      </p:sp>
      <p:pic>
        <p:nvPicPr>
          <p:cNvPr id="3" name="Picture 2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AE530F89-E88A-B8F6-803D-03622CB9B3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34" y="2210763"/>
            <a:ext cx="2454604" cy="33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0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7F9C24C-746C-3E6F-2065-165D08C0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2" y="0"/>
            <a:ext cx="2856188" cy="1652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1AACAA-0730-108D-2E34-C03ED43A3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5" y="0"/>
            <a:ext cx="2856188" cy="16520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A8AA43-A69D-1B80-B94B-11C263372699}"/>
              </a:ext>
            </a:extLst>
          </p:cNvPr>
          <p:cNvSpPr txBox="1"/>
          <p:nvPr/>
        </p:nvSpPr>
        <p:spPr>
          <a:xfrm>
            <a:off x="787941" y="1692514"/>
            <a:ext cx="19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dilution 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A5E1F-D76F-0315-AA6F-725C538DE59D}"/>
              </a:ext>
            </a:extLst>
          </p:cNvPr>
          <p:cNvSpPr txBox="1"/>
          <p:nvPr/>
        </p:nvSpPr>
        <p:spPr>
          <a:xfrm>
            <a:off x="3965735" y="1692514"/>
            <a:ext cx="20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slower dilution rate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6FEA6-56A4-AB28-D06A-C83BAC482B07}"/>
              </a:ext>
            </a:extLst>
          </p:cNvPr>
          <p:cNvSpPr txBox="1"/>
          <p:nvPr/>
        </p:nvSpPr>
        <p:spPr>
          <a:xfrm>
            <a:off x="2778109" y="2812174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Tipping point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8FCEF-40B2-EAB0-83A1-8992BDB3C37C}"/>
              </a:ext>
            </a:extLst>
          </p:cNvPr>
          <p:cNvSpPr txBox="1"/>
          <p:nvPr/>
        </p:nvSpPr>
        <p:spPr>
          <a:xfrm>
            <a:off x="88249" y="2457837"/>
            <a:ext cx="2689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 1: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Steady state concentration of trehalose is sufficiently high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glucose-consuming subpopulation does not form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Three species coexist, with </a:t>
            </a:r>
            <a:r>
              <a:rPr lang="en-US" sz="1200" dirty="0" err="1"/>
              <a:t>Bh</a:t>
            </a:r>
            <a:r>
              <a:rPr lang="en-US" sz="1200" dirty="0"/>
              <a:t> at low abundance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Higher butyrate, lower acetate concentration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0A0CC0-103F-5BA9-A4C3-A2F6FEFCE47D}"/>
              </a:ext>
            </a:extLst>
          </p:cNvPr>
          <p:cNvSpPr txBox="1"/>
          <p:nvPr/>
        </p:nvSpPr>
        <p:spPr>
          <a:xfrm>
            <a:off x="4330774" y="2572123"/>
            <a:ext cx="2689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 2: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Steady state concentration of trehalose is low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glucose-consuming subpopulation forms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outcompetes Ri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Lower butyrate, higher acetate concentration</a:t>
            </a:r>
          </a:p>
        </p:txBody>
      </p:sp>
      <p:pic>
        <p:nvPicPr>
          <p:cNvPr id="3" name="Picture 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249107CF-B5EB-4195-FB85-F82011B872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31" y="3140588"/>
            <a:ext cx="4761620" cy="3571216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F3871B4-4DED-41D9-F58F-568FA488BA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13" y="402224"/>
            <a:ext cx="3332855" cy="2499641"/>
          </a:xfrm>
          <a:prstGeom prst="rect">
            <a:avLst/>
          </a:prstGeom>
        </p:spPr>
      </p:pic>
      <p:pic>
        <p:nvPicPr>
          <p:cNvPr id="15" name="Picture 1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192948-2394-01F6-8B73-6CC0D9E507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1" y="4212163"/>
            <a:ext cx="3332855" cy="2499641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2C92B94-98A3-95AE-C47F-3FE153258D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6" y="4138346"/>
            <a:ext cx="3332855" cy="2499641"/>
          </a:xfrm>
          <a:prstGeom prst="rect">
            <a:avLst/>
          </a:prstGeom>
        </p:spPr>
      </p:pic>
      <p:pic>
        <p:nvPicPr>
          <p:cNvPr id="19" name="Picture 18" descr="A picture containing line, screenshot, rectangle, black&#10;&#10;Description automatically generated">
            <a:extLst>
              <a:ext uri="{FF2B5EF4-FFF2-40B4-BE49-F238E27FC236}">
                <a16:creationId xmlns:a16="http://schemas.microsoft.com/office/drawing/2014/main" id="{108D3A8A-A764-47E0-1CE5-BF6C272867A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61" y="1725086"/>
            <a:ext cx="3482431" cy="14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C6767C1-E98C-8377-4B7A-85ECE4C8AA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7" y="1598229"/>
            <a:ext cx="6888487" cy="5166365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DEEA059-5729-5F96-E6DB-1FC940D20E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83" y="3704549"/>
            <a:ext cx="4080060" cy="3060045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817172E-E5B0-2A3C-5E8D-4BCEAA8453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786" y="251209"/>
            <a:ext cx="4410757" cy="330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827584-84B1-8715-401B-FB29CF516916}"/>
              </a:ext>
            </a:extLst>
          </p:cNvPr>
          <p:cNvSpPr txBox="1"/>
          <p:nvPr/>
        </p:nvSpPr>
        <p:spPr>
          <a:xfrm>
            <a:off x="1076446" y="251209"/>
            <a:ext cx="381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Hysteresis after feed stop perturbation</a:t>
            </a:r>
          </a:p>
        </p:txBody>
      </p:sp>
    </p:spTree>
    <p:extLst>
      <p:ext uri="{BB962C8B-B14F-4D97-AF65-F5344CB8AC3E}">
        <p14:creationId xmlns:p14="http://schemas.microsoft.com/office/powerpoint/2010/main" val="1491951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84FEA7-3A37-E357-8464-00891C0A1732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A2CF8911-D1B2-0C9F-C396-A9DE743EA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30F3F0F-D2C5-E221-31E8-60F038D505DE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02F9A1-CC63-E6AD-6020-FEB32386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898" y="569171"/>
            <a:ext cx="5725907" cy="501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753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15E5C-FF94-37E2-1406-CE5F5F05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199" y="362357"/>
            <a:ext cx="37719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57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C77AB-47F5-3FD6-DA0C-C4C580FF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759" y="137650"/>
            <a:ext cx="7841826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69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4FA064-1777-4BEB-3479-98D42726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27" y="217621"/>
            <a:ext cx="4409729" cy="576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2F3AF-5B2D-2665-9427-B225D130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60" y="138836"/>
            <a:ext cx="3613850" cy="2624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12DFA1-F370-08F5-7984-7FF39813B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160" y="2763520"/>
            <a:ext cx="3914457" cy="22138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128583-151C-491E-0375-88940ACB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632" y="5022565"/>
            <a:ext cx="2683192" cy="1696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71E4CB-A04A-5347-5555-C43AE0886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025" y="5820004"/>
            <a:ext cx="882301" cy="8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1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079F97EE-93E4-6FE7-2F94-AD9D8D612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522339"/>
            <a:ext cx="10913806" cy="6139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2C80A-3415-923E-41FB-097361323299}"/>
              </a:ext>
            </a:extLst>
          </p:cNvPr>
          <p:cNvSpPr txBox="1"/>
          <p:nvPr/>
        </p:nvSpPr>
        <p:spPr>
          <a:xfrm>
            <a:off x="4001843" y="5240780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Bas </a:t>
            </a:r>
            <a:r>
              <a:rPr lang="en-US" b="1" dirty="0" err="1">
                <a:solidFill>
                  <a:schemeClr val="bg2"/>
                </a:solidFill>
              </a:rPr>
              <a:t>Dutilh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A2E8D-AD5E-F500-BE57-20525B8E8BDE}"/>
              </a:ext>
            </a:extLst>
          </p:cNvPr>
          <p:cNvSpPr txBox="1"/>
          <p:nvPr/>
        </p:nvSpPr>
        <p:spPr>
          <a:xfrm>
            <a:off x="5205710" y="5581735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Martijn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Huijnen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C08EF-0954-EBBB-E18E-BA6EF0E1E97C}"/>
              </a:ext>
            </a:extLst>
          </p:cNvPr>
          <p:cNvSpPr txBox="1"/>
          <p:nvPr/>
        </p:nvSpPr>
        <p:spPr>
          <a:xfrm>
            <a:off x="6853423" y="5994541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Paulien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Hogeweg</a:t>
            </a:r>
            <a:endParaRPr lang="en-US" b="1" dirty="0">
              <a:solidFill>
                <a:schemeClr val="bg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F1A7BA-7B67-17D2-7061-94041CBF2C90}"/>
              </a:ext>
            </a:extLst>
          </p:cNvPr>
          <p:cNvGrpSpPr/>
          <p:nvPr/>
        </p:nvGrpSpPr>
        <p:grpSpPr>
          <a:xfrm>
            <a:off x="3443822" y="746872"/>
            <a:ext cx="5304355" cy="3650459"/>
            <a:chOff x="3402000" y="746872"/>
            <a:chExt cx="5304355" cy="36504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DAFE03F-560E-256F-87EE-9DC87DF91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277" y="1872000"/>
              <a:ext cx="0" cy="230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71595BC-D1D7-AECB-63E3-8ABF9CCD8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52877" y="1377345"/>
              <a:ext cx="216644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AE4632-87A9-37DD-79F8-AE0FF32A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408959" y="1352145"/>
              <a:ext cx="0" cy="825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A15012-C22B-3A60-C7F7-D8FB54ED9821}"/>
                </a:ext>
              </a:extLst>
            </p:cNvPr>
            <p:cNvCxnSpPr>
              <a:cxnSpLocks/>
            </p:cNvCxnSpPr>
            <p:nvPr/>
          </p:nvCxnSpPr>
          <p:spPr>
            <a:xfrm>
              <a:off x="3430420" y="1897200"/>
              <a:ext cx="0" cy="60094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E006A3-2E8F-036A-4519-B37B2E7FB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2000" y="1897200"/>
              <a:ext cx="1681277" cy="10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F8A471-43A7-D30B-2669-FE9656EAD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2877" y="1352145"/>
              <a:ext cx="0" cy="555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926D00-95D0-FB92-1C5F-08CD3BA31D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220" y="993600"/>
              <a:ext cx="262479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AEAA7B-BE8C-6ED7-970A-A10163FA686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7980011" y="977272"/>
              <a:ext cx="9251" cy="15208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958052-68C4-3054-9BB9-528FBE01C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9677" y="746872"/>
              <a:ext cx="0" cy="230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C9650C-E2B5-1747-68DB-04AEA6EACC41}"/>
                </a:ext>
              </a:extLst>
            </p:cNvPr>
            <p:cNvSpPr/>
            <p:nvPr/>
          </p:nvSpPr>
          <p:spPr>
            <a:xfrm>
              <a:off x="7272169" y="2498145"/>
              <a:ext cx="1434186" cy="1899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F965FC-114A-EBB1-A350-9BDC95605AD1}"/>
              </a:ext>
            </a:extLst>
          </p:cNvPr>
          <p:cNvCxnSpPr>
            <a:cxnSpLocks/>
          </p:cNvCxnSpPr>
          <p:nvPr/>
        </p:nvCxnSpPr>
        <p:spPr>
          <a:xfrm flipV="1">
            <a:off x="5386681" y="967225"/>
            <a:ext cx="28988" cy="4101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241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A0401-E713-D5C7-1334-EC3E67294D43}"/>
              </a:ext>
            </a:extLst>
          </p:cNvPr>
          <p:cNvSpPr txBox="1"/>
          <p:nvPr/>
        </p:nvSpPr>
        <p:spPr>
          <a:xfrm>
            <a:off x="365760" y="2875002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in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41D75-98C1-46B0-BBAE-35CA451EBF2B}"/>
              </a:ext>
            </a:extLst>
          </p:cNvPr>
          <p:cNvSpPr txBox="1"/>
          <p:nvPr/>
        </p:nvSpPr>
        <p:spPr>
          <a:xfrm>
            <a:off x="2022438" y="2315594"/>
            <a:ext cx="1071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biology</a:t>
            </a:r>
          </a:p>
          <a:p>
            <a:endParaRPr lang="en-US" dirty="0"/>
          </a:p>
          <a:p>
            <a:r>
              <a:rPr lang="en-US" dirty="0"/>
              <a:t>Ecology</a:t>
            </a:r>
          </a:p>
          <a:p>
            <a:endParaRPr lang="en-US" dirty="0"/>
          </a:p>
          <a:p>
            <a:r>
              <a:rPr lang="en-US" dirty="0"/>
              <a:t>evolution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F864C-D2F4-405F-B433-A180EED58207}"/>
              </a:ext>
            </a:extLst>
          </p:cNvPr>
          <p:cNvSpPr txBox="1"/>
          <p:nvPr/>
        </p:nvSpPr>
        <p:spPr>
          <a:xfrm>
            <a:off x="3152316" y="2875002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makes sense, except in the light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3FBF-0315-0C53-199D-27B9D8817CE0}"/>
              </a:ext>
            </a:extLst>
          </p:cNvPr>
          <p:cNvSpPr txBox="1"/>
          <p:nvPr/>
        </p:nvSpPr>
        <p:spPr>
          <a:xfrm>
            <a:off x="7122568" y="2130066"/>
            <a:ext cx="32406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structure</a:t>
            </a:r>
          </a:p>
          <a:p>
            <a:endParaRPr lang="en-US" dirty="0"/>
          </a:p>
          <a:p>
            <a:r>
              <a:rPr lang="en-US" dirty="0"/>
              <a:t>data</a:t>
            </a:r>
          </a:p>
          <a:p>
            <a:endParaRPr lang="en-US" dirty="0"/>
          </a:p>
          <a:p>
            <a:r>
              <a:rPr lang="en-US" dirty="0"/>
              <a:t>its mechanisms</a:t>
            </a:r>
          </a:p>
          <a:p>
            <a:endParaRPr lang="en-US" dirty="0"/>
          </a:p>
          <a:p>
            <a:r>
              <a:rPr lang="en-US" dirty="0"/>
              <a:t>a clear communication of results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48142A7-1A9E-D0FB-13BD-60210FFB41F7}"/>
              </a:ext>
            </a:extLst>
          </p:cNvPr>
          <p:cNvSpPr/>
          <p:nvPr/>
        </p:nvSpPr>
        <p:spPr>
          <a:xfrm>
            <a:off x="1533456" y="2253630"/>
            <a:ext cx="406400" cy="1539291"/>
          </a:xfrm>
          <a:prstGeom prst="leftBrace">
            <a:avLst>
              <a:gd name="adj1" fmla="val 35000"/>
              <a:gd name="adj2" fmla="val 50000"/>
            </a:avLst>
          </a:prstGeom>
          <a:ln w="28575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EB31F2F-8E7F-5303-FABB-DA0C08AE2889}"/>
              </a:ext>
            </a:extLst>
          </p:cNvPr>
          <p:cNvSpPr/>
          <p:nvPr/>
        </p:nvSpPr>
        <p:spPr>
          <a:xfrm>
            <a:off x="6543725" y="1861074"/>
            <a:ext cx="406400" cy="2485846"/>
          </a:xfrm>
          <a:prstGeom prst="leftBrace">
            <a:avLst>
              <a:gd name="adj1" fmla="val 35000"/>
              <a:gd name="adj2" fmla="val 50000"/>
            </a:avLst>
          </a:prstGeom>
          <a:ln w="28575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8635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RC">
            <a:extLst>
              <a:ext uri="{FF2B5EF4-FFF2-40B4-BE49-F238E27FC236}">
                <a16:creationId xmlns:a16="http://schemas.microsoft.com/office/drawing/2014/main" id="{CD0DF934-5EFC-FD55-E9C7-95238CA2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9" y="265355"/>
            <a:ext cx="4695153" cy="24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Bram van Dijk | Max Planck Institute for Evolutionary Biology">
            <a:extLst>
              <a:ext uri="{FF2B5EF4-FFF2-40B4-BE49-F238E27FC236}">
                <a16:creationId xmlns:a16="http://schemas.microsoft.com/office/drawing/2014/main" id="{E8B5F11F-5133-1413-7E19-58EB097D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568" y="35581"/>
            <a:ext cx="1686990" cy="217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. HM (Hilje) Doekes">
            <a:extLst>
              <a:ext uri="{FF2B5EF4-FFF2-40B4-BE49-F238E27FC236}">
                <a16:creationId xmlns:a16="http://schemas.microsoft.com/office/drawing/2014/main" id="{3ED8CDFA-CDFD-E240-01CC-3A4B07F7E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181" y="3007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evolution”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18A8D-808E-8C7B-E609-FCEAEE3F57D2}"/>
              </a:ext>
            </a:extLst>
          </p:cNvPr>
          <p:cNvSpPr txBox="1"/>
          <p:nvPr/>
        </p:nvSpPr>
        <p:spPr>
          <a:xfrm>
            <a:off x="1115209" y="2771468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Paulien</a:t>
            </a:r>
            <a:r>
              <a:rPr lang="en-US" b="1" dirty="0"/>
              <a:t> </a:t>
            </a:r>
            <a:r>
              <a:rPr lang="en-US" b="1" dirty="0" err="1"/>
              <a:t>Hogeweg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5A6B0-60BF-1BB0-3048-90D75871EEC5}"/>
              </a:ext>
            </a:extLst>
          </p:cNvPr>
          <p:cNvSpPr txBox="1"/>
          <p:nvPr/>
        </p:nvSpPr>
        <p:spPr>
          <a:xfrm>
            <a:off x="7563113" y="2296191"/>
            <a:ext cx="181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 Bram Van Dijk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387E3-49D4-42A1-138E-D3A3A32A1C4D}"/>
              </a:ext>
            </a:extLst>
          </p:cNvPr>
          <p:cNvSpPr txBox="1"/>
          <p:nvPr/>
        </p:nvSpPr>
        <p:spPr>
          <a:xfrm>
            <a:off x="10144920" y="2296191"/>
            <a:ext cx="1646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 </a:t>
            </a:r>
            <a:r>
              <a:rPr lang="en-US" b="1" dirty="0" err="1"/>
              <a:t>Hilje</a:t>
            </a:r>
            <a:r>
              <a:rPr lang="en-US" b="1" dirty="0"/>
              <a:t> </a:t>
            </a:r>
            <a:r>
              <a:rPr lang="en-US" b="1" dirty="0" err="1"/>
              <a:t>Doekes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933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RC">
            <a:extLst>
              <a:ext uri="{FF2B5EF4-FFF2-40B4-BE49-F238E27FC236}">
                <a16:creationId xmlns:a16="http://schemas.microsoft.com/office/drawing/2014/main" id="{CD0DF934-5EFC-FD55-E9C7-95238CA2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9" y="265355"/>
            <a:ext cx="4695153" cy="24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Bram van Dijk | Max Planck Institute for Evolutionary Biology">
            <a:extLst>
              <a:ext uri="{FF2B5EF4-FFF2-40B4-BE49-F238E27FC236}">
                <a16:creationId xmlns:a16="http://schemas.microsoft.com/office/drawing/2014/main" id="{E8B5F11F-5133-1413-7E19-58EB097D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379" y="109109"/>
            <a:ext cx="1686990" cy="217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. HM (Hilje) Doekes">
            <a:extLst>
              <a:ext uri="{FF2B5EF4-FFF2-40B4-BE49-F238E27FC236}">
                <a16:creationId xmlns:a16="http://schemas.microsoft.com/office/drawing/2014/main" id="{3ED8CDFA-CDFD-E240-01CC-3A4B07F7E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181" y="3007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dirty="0"/>
              <a:t>spatial structure</a:t>
            </a:r>
            <a:r>
              <a:rPr lang="en-US" sz="2400" dirty="0"/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FD2DB-49C5-0D65-C1EC-EB476C5AEABF}"/>
              </a:ext>
            </a:extLst>
          </p:cNvPr>
          <p:cNvSpPr txBox="1"/>
          <p:nvPr/>
        </p:nvSpPr>
        <p:spPr>
          <a:xfrm>
            <a:off x="1115209" y="2771468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Paulien</a:t>
            </a:r>
            <a:r>
              <a:rPr lang="en-US" b="1" dirty="0"/>
              <a:t> </a:t>
            </a:r>
            <a:r>
              <a:rPr lang="en-US" b="1" dirty="0" err="1"/>
              <a:t>Hogeweg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49429-2163-66C3-EA45-BB9274E4861E}"/>
              </a:ext>
            </a:extLst>
          </p:cNvPr>
          <p:cNvSpPr txBox="1"/>
          <p:nvPr/>
        </p:nvSpPr>
        <p:spPr>
          <a:xfrm>
            <a:off x="7563113" y="2296191"/>
            <a:ext cx="181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 Bram Van Dijk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E6D3A-A3B9-D290-E583-E261E06C20BC}"/>
              </a:ext>
            </a:extLst>
          </p:cNvPr>
          <p:cNvSpPr txBox="1"/>
          <p:nvPr/>
        </p:nvSpPr>
        <p:spPr>
          <a:xfrm>
            <a:off x="10144920" y="2296191"/>
            <a:ext cx="1646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 </a:t>
            </a:r>
            <a:r>
              <a:rPr lang="en-US" b="1" dirty="0" err="1"/>
              <a:t>Hilje</a:t>
            </a:r>
            <a:r>
              <a:rPr lang="en-US" b="1" dirty="0"/>
              <a:t> </a:t>
            </a:r>
            <a:r>
              <a:rPr lang="en-US" b="1" dirty="0" err="1"/>
              <a:t>Doekes</a:t>
            </a:r>
            <a:endParaRPr lang="en-US" b="1" dirty="0"/>
          </a:p>
        </p:txBody>
      </p:sp>
      <p:pic>
        <p:nvPicPr>
          <p:cNvPr id="3" name="Picture 2" descr="A picture containing white">
            <a:extLst>
              <a:ext uri="{FF2B5EF4-FFF2-40B4-BE49-F238E27FC236}">
                <a16:creationId xmlns:a16="http://schemas.microsoft.com/office/drawing/2014/main" id="{FC68B534-1530-84B7-9810-35EEF23E90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t="13357" r="11414" b="16318"/>
          <a:stretch/>
        </p:blipFill>
        <p:spPr>
          <a:xfrm>
            <a:off x="6336113" y="3993094"/>
            <a:ext cx="4486080" cy="2329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picture containing rectangle, colorfulness, design, art&#10;&#10;Description automatically generated">
            <a:extLst>
              <a:ext uri="{FF2B5EF4-FFF2-40B4-BE49-F238E27FC236}">
                <a16:creationId xmlns:a16="http://schemas.microsoft.com/office/drawing/2014/main" id="{C045B2D3-AB09-1C81-2D4A-A5EEFE9FA1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4" t="7565" r="17642" b="7802"/>
          <a:stretch/>
        </p:blipFill>
        <p:spPr>
          <a:xfrm>
            <a:off x="1369807" y="3809533"/>
            <a:ext cx="3504748" cy="259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35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dirty="0"/>
              <a:t>spatial structure</a:t>
            </a:r>
            <a:r>
              <a:rPr lang="en-US" sz="2400" dirty="0"/>
              <a:t>”</a:t>
            </a:r>
          </a:p>
        </p:txBody>
      </p:sp>
      <p:pic>
        <p:nvPicPr>
          <p:cNvPr id="2" name="Picture 6" descr="PeoPle in bioinformatics">
            <a:extLst>
              <a:ext uri="{FF2B5EF4-FFF2-40B4-BE49-F238E27FC236}">
                <a16:creationId xmlns:a16="http://schemas.microsoft.com/office/drawing/2014/main" id="{B946530A-4B1A-9F89-74FA-07D01CA1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" y="117717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Bas E. Dutilh - Professor - Friedrich Schiller University Jena | LinkedIn">
            <a:extLst>
              <a:ext uri="{FF2B5EF4-FFF2-40B4-BE49-F238E27FC236}">
                <a16:creationId xmlns:a16="http://schemas.microsoft.com/office/drawing/2014/main" id="{18D07D8E-82DC-0197-8E03-A5D0C170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45" y="2172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82BDD-FAF8-9D01-5F13-E0CE785E9C24}"/>
              </a:ext>
            </a:extLst>
          </p:cNvPr>
          <p:cNvSpPr txBox="1"/>
          <p:nvPr/>
        </p:nvSpPr>
        <p:spPr>
          <a:xfrm>
            <a:off x="106697" y="2737092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Martijn</a:t>
            </a:r>
            <a:r>
              <a:rPr lang="en-US" b="1" dirty="0"/>
              <a:t> </a:t>
            </a:r>
            <a:r>
              <a:rPr lang="en-US" b="1" dirty="0" err="1"/>
              <a:t>Huijnen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515BE-B18C-A4EB-58FB-8F8525CEE27F}"/>
              </a:ext>
            </a:extLst>
          </p:cNvPr>
          <p:cNvSpPr txBox="1"/>
          <p:nvPr/>
        </p:nvSpPr>
        <p:spPr>
          <a:xfrm>
            <a:off x="8484545" y="2433003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Bas </a:t>
            </a:r>
            <a:r>
              <a:rPr lang="en-US" b="1" dirty="0" err="1"/>
              <a:t>Dutilh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920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strike="sngStrike" dirty="0"/>
              <a:t>spatial structure</a:t>
            </a:r>
            <a:r>
              <a:rPr lang="en-US" sz="2400" b="1" dirty="0"/>
              <a:t> data</a:t>
            </a:r>
            <a:r>
              <a:rPr lang="en-US" sz="2400" dirty="0"/>
              <a:t>”</a:t>
            </a:r>
          </a:p>
        </p:txBody>
      </p:sp>
      <p:pic>
        <p:nvPicPr>
          <p:cNvPr id="2" name="Picture 6" descr="PeoPle in bioinformatics">
            <a:extLst>
              <a:ext uri="{FF2B5EF4-FFF2-40B4-BE49-F238E27FC236}">
                <a16:creationId xmlns:a16="http://schemas.microsoft.com/office/drawing/2014/main" id="{B946530A-4B1A-9F89-74FA-07D01CA1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5" y="117718"/>
            <a:ext cx="1203077" cy="180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Bas E. Dutilh - Professor - Friedrich Schiller University Jena | LinkedIn">
            <a:extLst>
              <a:ext uri="{FF2B5EF4-FFF2-40B4-BE49-F238E27FC236}">
                <a16:creationId xmlns:a16="http://schemas.microsoft.com/office/drawing/2014/main" id="{18D07D8E-82DC-0197-8E03-A5D0C170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239" y="217212"/>
            <a:ext cx="1695432" cy="169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82BDD-FAF8-9D01-5F13-E0CE785E9C24}"/>
              </a:ext>
            </a:extLst>
          </p:cNvPr>
          <p:cNvSpPr txBox="1"/>
          <p:nvPr/>
        </p:nvSpPr>
        <p:spPr>
          <a:xfrm>
            <a:off x="147194" y="1925620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Martijn</a:t>
            </a:r>
            <a:r>
              <a:rPr lang="en-US" b="1" dirty="0"/>
              <a:t> </a:t>
            </a:r>
            <a:r>
              <a:rPr lang="en-US" b="1" dirty="0" err="1"/>
              <a:t>Huijnen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515BE-B18C-A4EB-58FB-8F8525CEE27F}"/>
              </a:ext>
            </a:extLst>
          </p:cNvPr>
          <p:cNvSpPr txBox="1"/>
          <p:nvPr/>
        </p:nvSpPr>
        <p:spPr>
          <a:xfrm>
            <a:off x="8969012" y="1925620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Bas </a:t>
            </a:r>
            <a:r>
              <a:rPr lang="en-US" b="1" dirty="0" err="1"/>
              <a:t>Dutilh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C1037B-2B9E-10CE-35AD-2E70D9715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" y="4075331"/>
            <a:ext cx="5839481" cy="2307596"/>
          </a:xfrm>
          <a:prstGeom prst="rect">
            <a:avLst/>
          </a:prstGeom>
        </p:spPr>
      </p:pic>
      <p:pic>
        <p:nvPicPr>
          <p:cNvPr id="12" name="Picture 11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FC841CAB-1F7B-064A-16BE-0BCFDF2D88B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54" y="3619191"/>
            <a:ext cx="3902862" cy="2763736"/>
          </a:xfrm>
          <a:prstGeom prst="rect">
            <a:avLst/>
          </a:prstGeom>
        </p:spPr>
      </p:pic>
      <p:pic>
        <p:nvPicPr>
          <p:cNvPr id="2050" name="Picture 2" descr="Fig. 3">
            <a:extLst>
              <a:ext uri="{FF2B5EF4-FFF2-40B4-BE49-F238E27FC236}">
                <a16:creationId xmlns:a16="http://schemas.microsoft.com/office/drawing/2014/main" id="{A050B7E8-5FBD-F95F-620D-0E347F2CC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65" y="132891"/>
            <a:ext cx="3817444" cy="272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272BE-0E4B-D574-8499-A692CD3EAC19}"/>
              </a:ext>
            </a:extLst>
          </p:cNvPr>
          <p:cNvSpPr txBox="1"/>
          <p:nvPr/>
        </p:nvSpPr>
        <p:spPr>
          <a:xfrm>
            <a:off x="4266025" y="2875142"/>
            <a:ext cx="2449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Garza et al. Nat </a:t>
            </a:r>
            <a:r>
              <a:rPr lang="en-US" sz="1400" dirty="0" err="1"/>
              <a:t>Microbiol</a:t>
            </a:r>
            <a:r>
              <a:rPr lang="en-US" sz="1400" dirty="0"/>
              <a:t> 2018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CCF5A-BEAC-B1F0-8F27-782D4B875118}"/>
              </a:ext>
            </a:extLst>
          </p:cNvPr>
          <p:cNvSpPr txBox="1"/>
          <p:nvPr/>
        </p:nvSpPr>
        <p:spPr>
          <a:xfrm>
            <a:off x="408790" y="6417332"/>
            <a:ext cx="4556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Bruggeling</a:t>
            </a:r>
            <a:r>
              <a:rPr lang="en-US" sz="1400" dirty="0"/>
              <a:t>, </a:t>
            </a:r>
            <a:r>
              <a:rPr lang="en-US" sz="1400" dirty="0" err="1"/>
              <a:t>Te</a:t>
            </a:r>
            <a:r>
              <a:rPr lang="en-US" sz="1400" dirty="0"/>
              <a:t> Groen &amp; </a:t>
            </a:r>
            <a:r>
              <a:rPr lang="en-US" sz="1400" b="1" dirty="0"/>
              <a:t>Garza</a:t>
            </a:r>
            <a:r>
              <a:rPr lang="en-US" sz="1400" dirty="0"/>
              <a:t>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Crohns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Colitis (</a:t>
            </a:r>
            <a:r>
              <a:rPr lang="en-US" sz="1400" dirty="0"/>
              <a:t>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F65B36-7239-7B5A-3261-15E04D13EDE4}"/>
              </a:ext>
            </a:extLst>
          </p:cNvPr>
          <p:cNvSpPr txBox="1"/>
          <p:nvPr/>
        </p:nvSpPr>
        <p:spPr>
          <a:xfrm>
            <a:off x="8489576" y="6417331"/>
            <a:ext cx="3219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Liu &amp; </a:t>
            </a:r>
            <a:r>
              <a:rPr lang="en-US" sz="1400" b="1" dirty="0"/>
              <a:t>Garza</a:t>
            </a:r>
            <a:r>
              <a:rPr lang="en-US" sz="1400" dirty="0"/>
              <a:t>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ISME J (</a:t>
            </a:r>
            <a:r>
              <a:rPr lang="en-US" sz="1400" dirty="0"/>
              <a:t>2023, in press)</a:t>
            </a:r>
          </a:p>
        </p:txBody>
      </p:sp>
    </p:spTree>
    <p:extLst>
      <p:ext uri="{BB962C8B-B14F-4D97-AF65-F5344CB8AC3E}">
        <p14:creationId xmlns:p14="http://schemas.microsoft.com/office/powerpoint/2010/main" val="114878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9ACBD0-EEDF-CDF4-DE74-0A7F347FA875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5D0FE8D5-976E-299D-1300-BAEC4ACD1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48A267-809D-325C-CE9C-0455E01720D2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1A0B293F-19CD-B3D1-623F-CE753C246B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4" y="2844289"/>
            <a:ext cx="3886296" cy="4013684"/>
          </a:xfrm>
          <a:prstGeom prst="rect">
            <a:avLst/>
          </a:prstGeom>
        </p:spPr>
      </p:pic>
      <p:pic>
        <p:nvPicPr>
          <p:cNvPr id="11" name="Picture 10" descr="A picture containing plate, circle, tableware, platter&#10;&#10;Description automatically generated">
            <a:extLst>
              <a:ext uri="{FF2B5EF4-FFF2-40B4-BE49-F238E27FC236}">
                <a16:creationId xmlns:a16="http://schemas.microsoft.com/office/drawing/2014/main" id="{2BF638CD-DDBC-9F1F-6305-0E261F127D5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530" y="2420444"/>
            <a:ext cx="3565136" cy="3681996"/>
          </a:xfrm>
          <a:prstGeom prst="rect">
            <a:avLst/>
          </a:prstGeom>
        </p:spPr>
      </p:pic>
      <p:pic>
        <p:nvPicPr>
          <p:cNvPr id="13" name="Picture 12" descr="A white box with circles on it&#10;&#10;Description automatically generated with low confidence">
            <a:extLst>
              <a:ext uri="{FF2B5EF4-FFF2-40B4-BE49-F238E27FC236}">
                <a16:creationId xmlns:a16="http://schemas.microsoft.com/office/drawing/2014/main" id="{307A5EDA-67B2-4CA9-8C34-DA7496C37FF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63" y="469371"/>
            <a:ext cx="3671717" cy="37920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51F43F-86F9-F081-A253-BD1068369394}"/>
              </a:ext>
            </a:extLst>
          </p:cNvPr>
          <p:cNvSpPr/>
          <p:nvPr/>
        </p:nvSpPr>
        <p:spPr>
          <a:xfrm>
            <a:off x="83334" y="2844289"/>
            <a:ext cx="4027508" cy="38631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E7F27C-5066-D795-4CC7-BA0F5D695E42}"/>
              </a:ext>
            </a:extLst>
          </p:cNvPr>
          <p:cNvSpPr/>
          <p:nvPr/>
        </p:nvSpPr>
        <p:spPr>
          <a:xfrm>
            <a:off x="5314278" y="755560"/>
            <a:ext cx="3088040" cy="31709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924810-3CEA-9927-97EE-129445D274D2}"/>
              </a:ext>
            </a:extLst>
          </p:cNvPr>
          <p:cNvSpPr/>
          <p:nvPr/>
        </p:nvSpPr>
        <p:spPr>
          <a:xfrm>
            <a:off x="9100200" y="2329890"/>
            <a:ext cx="2593361" cy="38631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90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E2C1-ADDB-6807-9BAE-148EBBB9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38" y="236033"/>
            <a:ext cx="11575228" cy="1325563"/>
          </a:xfrm>
        </p:spPr>
        <p:txBody>
          <a:bodyPr/>
          <a:lstStyle/>
          <a:p>
            <a:pPr algn="ctr"/>
            <a:r>
              <a:rPr lang="en-US" dirty="0"/>
              <a:t>Data-driven modeling of microbial ecosystems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F974-EEE0-1CF0-3494-6353F8ED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86" y="5088829"/>
            <a:ext cx="11512475" cy="10422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/>
              <a:t>Knowledge exchange:</a:t>
            </a:r>
            <a:r>
              <a:rPr lang="en-US" sz="2000" dirty="0"/>
              <a:t> organize a theoretical and practical forum for data-driven spatial modeling of microbial systems. Consisting of lectures from authors of key studies, who can also provide a hands-on tutorial for the exchange of knowledge (coding and engineering systems)</a:t>
            </a:r>
          </a:p>
        </p:txBody>
      </p:sp>
      <p:pic>
        <p:nvPicPr>
          <p:cNvPr id="5" name="Picture 4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1AD4D49C-BF2B-3549-B3D1-6F2F78369A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2" t="13405" r="15895" b="19462"/>
          <a:stretch/>
        </p:blipFill>
        <p:spPr>
          <a:xfrm>
            <a:off x="5142153" y="2362080"/>
            <a:ext cx="2366683" cy="1602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1E7B79-882B-C60C-957C-6D468DF2FB05}"/>
              </a:ext>
            </a:extLst>
          </p:cNvPr>
          <p:cNvSpPr txBox="1"/>
          <p:nvPr/>
        </p:nvSpPr>
        <p:spPr>
          <a:xfrm>
            <a:off x="193638" y="1947134"/>
            <a:ext cx="42062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Data collection &amp; analyses:</a:t>
            </a:r>
            <a:r>
              <a:rPr lang="en-US" sz="2000" dirty="0"/>
              <a:t> Team-up with researches and engineers that already created the tools to track spatially-resolved data</a:t>
            </a:r>
          </a:p>
          <a:p>
            <a:pPr algn="just"/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AE44B-78E7-1476-229B-EF7FB8840373}"/>
              </a:ext>
            </a:extLst>
          </p:cNvPr>
          <p:cNvSpPr txBox="1"/>
          <p:nvPr/>
        </p:nvSpPr>
        <p:spPr>
          <a:xfrm>
            <a:off x="7792122" y="1947134"/>
            <a:ext cx="4206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Model development:</a:t>
            </a:r>
            <a:r>
              <a:rPr lang="en-US" sz="2000" dirty="0"/>
              <a:t> Develop mathematical frameworks that connect the dots between the spatial distribution of environmental factors and the structure, function, and control of microbial systems</a:t>
            </a:r>
          </a:p>
        </p:txBody>
      </p:sp>
    </p:spTree>
    <p:extLst>
      <p:ext uri="{BB962C8B-B14F-4D97-AF65-F5344CB8AC3E}">
        <p14:creationId xmlns:p14="http://schemas.microsoft.com/office/powerpoint/2010/main" val="217255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150.356"/>
  <p:tag name="OUTPUTTYPE" val="PNG"/>
  <p:tag name="IGUANATEXVERSION" val="160"/>
  <p:tag name="LATEXADDIN" val="\documentclass{article}&#10;\usepackage{amsmath}&#10;\pagestyle{empty}&#10;\begin{document}&#10;&#10;&#10;$E[X] = \int_{-\infty}^{\infty}xf(x)dx$&#10;&#10;\end{document}"/>
  <p:tag name="IGUANATEXSIZE" val="20"/>
  <p:tag name="IGUANATEXCURSOR" val="120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150.356"/>
  <p:tag name="OUTPUTTYPE" val="PNG"/>
  <p:tag name="IGUANATEXVERSION" val="160"/>
  <p:tag name="LATEXADDIN" val="\documentclass{article}&#10;\usepackage{amsmath}&#10;\pagestyle{empty}&#10;\begin{document}&#10;&#10;&#10;$E[X] = \int_{-\infty}^{\infty}xf(x)dx$&#10;&#10;\end{document}"/>
  <p:tag name="IGUANATEXSIZE" val="20"/>
  <p:tag name="IGUANATEXCURSOR" val="120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150.356"/>
  <p:tag name="OUTPUTTYPE" val="PNG"/>
  <p:tag name="IGUANATEXVERSION" val="160"/>
  <p:tag name="LATEXADDIN" val="\documentclass{article}&#10;\usepackage{amsmath}&#10;\pagestyle{empty}&#10;\begin{document}&#10;&#10;&#10;$E[X] = \int_{-\infty}^{\infty}xf(x)dx$&#10;&#10;\end{document}"/>
  <p:tag name="IGUANATEXSIZE" val="20"/>
  <p:tag name="IGUANATEXCURSOR" val="120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4495</TotalTime>
  <Words>586</Words>
  <Application>Microsoft Office PowerPoint</Application>
  <PresentationFormat>Widescreen</PresentationFormat>
  <Paragraphs>117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Office Theme</vt:lpstr>
      <vt:lpstr>What makes sense in biology?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Data-driven modeling of microbial ecosystems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Uncovering patterns in microbial ecosystems</vt:lpstr>
      <vt:lpstr>Metabolism explains the composition of bacterial communities</vt:lpstr>
      <vt:lpstr>Metabolism explains the composition of bacterial communities</vt:lpstr>
      <vt:lpstr>PowerPoint Presentation</vt:lpstr>
      <vt:lpstr>PowerPoint Presentation</vt:lpstr>
      <vt:lpstr>Mechanistic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GARZA</dc:creator>
  <cp:lastModifiedBy>Daniel Rios Garza</cp:lastModifiedBy>
  <cp:revision>11</cp:revision>
  <dcterms:created xsi:type="dcterms:W3CDTF">2023-06-05T12:26:48Z</dcterms:created>
  <dcterms:modified xsi:type="dcterms:W3CDTF">2023-06-08T15:43:22Z</dcterms:modified>
</cp:coreProperties>
</file>